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5"/>
  </p:sldMasterIdLst>
  <p:notesMasterIdLst>
    <p:notesMasterId r:id="rId22"/>
  </p:notesMasterIdLst>
  <p:handoutMasterIdLst>
    <p:handoutMasterId r:id="rId23"/>
  </p:handoutMasterIdLst>
  <p:sldIdLst>
    <p:sldId id="368" r:id="rId6"/>
    <p:sldId id="372" r:id="rId7"/>
    <p:sldId id="369" r:id="rId8"/>
    <p:sldId id="389" r:id="rId9"/>
    <p:sldId id="390" r:id="rId10"/>
    <p:sldId id="370" r:id="rId11"/>
    <p:sldId id="371" r:id="rId12"/>
    <p:sldId id="373" r:id="rId13"/>
    <p:sldId id="391" r:id="rId14"/>
    <p:sldId id="376" r:id="rId15"/>
    <p:sldId id="377" r:id="rId16"/>
    <p:sldId id="381" r:id="rId17"/>
    <p:sldId id="382" r:id="rId18"/>
    <p:sldId id="384" r:id="rId19"/>
    <p:sldId id="387" r:id="rId20"/>
    <p:sldId id="388" r:id="rId21"/>
  </p:sldIdLst>
  <p:sldSz cx="10972800" cy="8229600" type="B4JIS"/>
  <p:notesSz cx="6858000" cy="9144000"/>
  <p:defaultTextStyle>
    <a:defPPr>
      <a:defRPr lang="en-US"/>
    </a:defPPr>
    <a:lvl1pPr marL="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345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2C90"/>
    <a:srgbClr val="A31527"/>
    <a:srgbClr val="A21727"/>
    <a:srgbClr val="CC0000"/>
    <a:srgbClr val="B01C32"/>
    <a:srgbClr val="CCCDCC"/>
    <a:srgbClr val="EDEEED"/>
    <a:srgbClr val="C51C30"/>
    <a:srgbClr val="1AA594"/>
    <a:srgbClr val="90B2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4" autoAdjust="0"/>
    <p:restoredTop sz="96005" autoAdjust="0"/>
  </p:normalViewPr>
  <p:slideViewPr>
    <p:cSldViewPr snapToGrid="0" snapToObjects="1" showGuides="1">
      <p:cViewPr varScale="1">
        <p:scale>
          <a:sx n="105" d="100"/>
          <a:sy n="105" d="100"/>
        </p:scale>
        <p:origin x="2176" y="184"/>
      </p:cViewPr>
      <p:guideLst>
        <p:guide orient="horz" pos="2592"/>
        <p:guide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23" d="100"/>
          <a:sy n="123" d="100"/>
        </p:scale>
        <p:origin x="490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B8A31-2B9F-A94B-A2CC-00F18DA57334}" type="datetimeFigureOut">
              <a:rPr lang="en-US" smtClean="0"/>
              <a:pPr/>
              <a:t>9/9/21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F604B-6C0D-8446-A61A-2AA75F37191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43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10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1EC66E-FACF-7F40-AACA-BA49429FF6B3}" type="datetimeFigureOut">
              <a:rPr lang="en-US" smtClean="0"/>
              <a:pPr/>
              <a:t>9/9/21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BDDD1B-7981-514B-B211-D97C9422D5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52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 to next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931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need to mention in our slides, the curly bracket indicates </a:t>
            </a:r>
            <a:r>
              <a:rPr lang="en-US" dirty="0" err="1"/>
              <a:t>repermuting</a:t>
            </a:r>
            <a:r>
              <a:rPr lang="en-US" dirty="0"/>
              <a:t> iterators inside</a:t>
            </a:r>
          </a:p>
          <a:p>
            <a:endParaRPr lang="en-US" dirty="0"/>
          </a:p>
          <a:p>
            <a:r>
              <a:rPr lang="en-US" dirty="0"/>
              <a:t>Till here we have demon ..</a:t>
            </a:r>
          </a:p>
          <a:p>
            <a:r>
              <a:rPr lang="en-US" dirty="0"/>
              <a:t>we will move to how to formalize the optimization problem using the model and how to solve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88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plot those f to get better view.</a:t>
            </a:r>
          </a:p>
          <a:p>
            <a:r>
              <a:rPr lang="en-US" dirty="0"/>
              <a:t>the perf of system is always limited by the slowest component.</a:t>
            </a:r>
          </a:p>
          <a:p>
            <a:endParaRPr lang="en-US" dirty="0"/>
          </a:p>
          <a:p>
            <a:r>
              <a:rPr lang="en-US" dirty="0"/>
              <a:t>We will then move to the </a:t>
            </a:r>
            <a:r>
              <a:rPr lang="en-US" dirty="0" err="1"/>
              <a:t>nxet</a:t>
            </a:r>
            <a:r>
              <a:rPr lang="en-US" dirty="0"/>
              <a:t> stage to briefly discuss how to </a:t>
            </a:r>
            <a:r>
              <a:rPr lang="en-US" dirty="0" err="1"/>
              <a:t>codegen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716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</a:t>
            </a:r>
            <a:r>
              <a:rPr lang="en-US" dirty="0" err="1"/>
              <a:t>sveral</a:t>
            </a:r>
            <a:r>
              <a:rPr lang="en-US" dirty="0"/>
              <a:t> important factors, 1. parallel 2. use </a:t>
            </a:r>
            <a:r>
              <a:rPr lang="en-US" dirty="0" err="1"/>
              <a:t>microkenerl</a:t>
            </a:r>
            <a:r>
              <a:rPr lang="en-US" dirty="0"/>
              <a:t> to ensure the </a:t>
            </a:r>
            <a:r>
              <a:rPr lang="en-US" dirty="0" err="1"/>
              <a:t>inst</a:t>
            </a:r>
            <a:r>
              <a:rPr lang="en-US" dirty="0"/>
              <a:t> lv perf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35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29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presentation includes:</a:t>
            </a:r>
          </a:p>
          <a:p>
            <a:r>
              <a:rPr lang="en-US" dirty="0"/>
              <a:t>...</a:t>
            </a:r>
          </a:p>
          <a:p>
            <a:r>
              <a:rPr lang="en-US" dirty="0"/>
              <a:t>click to next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707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paper is focusing on optimizing..</a:t>
            </a:r>
          </a:p>
          <a:p>
            <a:r>
              <a:rPr lang="en-US" dirty="0"/>
              <a:t>...</a:t>
            </a:r>
          </a:p>
          <a:p>
            <a:r>
              <a:rPr lang="en-US" dirty="0"/>
              <a:t>Based on that we can quickly write a simple </a:t>
            </a:r>
            <a:r>
              <a:rPr lang="en-US" dirty="0" err="1"/>
              <a:t>implemetaion</a:t>
            </a:r>
            <a:r>
              <a:rPr lang="en-US" dirty="0"/>
              <a:t> of conv2d ( show code ), and we will demonstrate why it is not recommend to use this un-opt version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167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 and we'll demon why not recommend this </a:t>
            </a:r>
            <a:r>
              <a:rPr lang="en-US" dirty="0" err="1"/>
              <a:t>unopt</a:t>
            </a:r>
            <a:r>
              <a:rPr lang="en-US" dirty="0"/>
              <a:t> </a:t>
            </a:r>
            <a:r>
              <a:rPr lang="en-US" dirty="0" err="1"/>
              <a:t>ver</a:t>
            </a:r>
            <a:r>
              <a:rPr lang="en-US" dirty="0"/>
              <a:t>)</a:t>
            </a:r>
          </a:p>
          <a:p>
            <a:r>
              <a:rPr lang="en-US" dirty="0"/>
              <a:t>the 7-d loop creates massive..</a:t>
            </a:r>
          </a:p>
          <a:p>
            <a:r>
              <a:rPr lang="en-US" dirty="0"/>
              <a:t>..</a:t>
            </a:r>
          </a:p>
          <a:p>
            <a:r>
              <a:rPr lang="en-US" dirty="0"/>
              <a:t>Now, to find a way to optimize this code, an important </a:t>
            </a:r>
            <a:r>
              <a:rPr lang="en-US" dirty="0" err="1"/>
              <a:t>qeustion</a:t>
            </a:r>
            <a:r>
              <a:rPr lang="en-US" dirty="0"/>
              <a:t> is: how large is the design space of the </a:t>
            </a:r>
            <a:r>
              <a:rPr lang="en-US" dirty="0" err="1"/>
              <a:t>opti</a:t>
            </a:r>
            <a:r>
              <a:rPr lang="en-US" dirty="0"/>
              <a:t>..</a:t>
            </a:r>
          </a:p>
          <a:p>
            <a:r>
              <a:rPr lang="en-US" dirty="0"/>
              <a:t>we consider 2 tech</a:t>
            </a:r>
          </a:p>
          <a:p>
            <a:r>
              <a:rPr lang="en-US" dirty="0"/>
              <a:t>1. </a:t>
            </a:r>
            <a:r>
              <a:rPr lang="en-US" dirty="0" err="1"/>
              <a:t>repermu</a:t>
            </a:r>
            <a:r>
              <a:rPr lang="en-US" dirty="0"/>
              <a:t>, 2. tiling</a:t>
            </a:r>
          </a:p>
          <a:p>
            <a:r>
              <a:rPr lang="en-US" dirty="0" err="1"/>
              <a:t>howver</a:t>
            </a:r>
            <a:r>
              <a:rPr lang="en-US" dirty="0"/>
              <a:t> this is not enough, because the loop tiling structure should match the arch</a:t>
            </a:r>
          </a:p>
          <a:p>
            <a:r>
              <a:rPr lang="en-US" dirty="0"/>
              <a:t>We will use an example to show the full design space of 2-lv-cache.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507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2 lv cache, named,  1 lv mem.</a:t>
            </a:r>
          </a:p>
          <a:p>
            <a:r>
              <a:rPr lang="en-US" dirty="0"/>
              <a:t>for each lv we create..</a:t>
            </a:r>
          </a:p>
          <a:p>
            <a:r>
              <a:rPr lang="en-US" dirty="0"/>
              <a:t>go top to bottom</a:t>
            </a:r>
          </a:p>
          <a:p>
            <a:r>
              <a:rPr lang="en-US" dirty="0"/>
              <a:t>data covers.., # </a:t>
            </a:r>
            <a:r>
              <a:rPr lang="en-US" dirty="0" err="1"/>
              <a:t>permus</a:t>
            </a:r>
            <a:r>
              <a:rPr lang="en-US" dirty="0"/>
              <a:t>, # vars</a:t>
            </a:r>
          </a:p>
          <a:p>
            <a:r>
              <a:rPr lang="en-US" dirty="0"/>
              <a:t>register lv- </a:t>
            </a:r>
            <a:r>
              <a:rPr lang="en-US" dirty="0" err="1"/>
              <a:t>nopermu</a:t>
            </a:r>
            <a:r>
              <a:rPr lang="en-US" dirty="0"/>
              <a:t> because</a:t>
            </a:r>
          </a:p>
          <a:p>
            <a:r>
              <a:rPr lang="en-US" dirty="0"/>
              <a:t>conclude 2lv</a:t>
            </a:r>
          </a:p>
          <a:p>
            <a:r>
              <a:rPr lang="en-US" dirty="0"/>
              <a:t>generalize this to get description of main challenge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298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...</a:t>
            </a:r>
          </a:p>
          <a:p>
            <a:r>
              <a:rPr lang="en-US" dirty="0"/>
              <a:t>We'll intro our work by first provide an overview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71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can be summarized as 3 stage</a:t>
            </a:r>
          </a:p>
          <a:p>
            <a:r>
              <a:rPr lang="en-US" dirty="0"/>
              <a:t>..</a:t>
            </a:r>
          </a:p>
          <a:p>
            <a:r>
              <a:rPr lang="en-US" dirty="0"/>
              <a:t>we will starts from intro our </a:t>
            </a:r>
            <a:r>
              <a:rPr lang="en-US" dirty="0" err="1"/>
              <a:t>statg</a:t>
            </a:r>
            <a:r>
              <a:rPr lang="en-US" dirty="0"/>
              <a:t>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834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use a </a:t>
            </a:r>
            <a:r>
              <a:rPr lang="en-US" dirty="0" err="1"/>
              <a:t>matmul</a:t>
            </a:r>
            <a:r>
              <a:rPr lang="en-US" dirty="0"/>
              <a:t> example to demo</a:t>
            </a:r>
          </a:p>
          <a:p>
            <a:r>
              <a:rPr lang="en-US" dirty="0"/>
              <a:t>left is, right is , assumption is</a:t>
            </a:r>
          </a:p>
          <a:p>
            <a:r>
              <a:rPr lang="en-US" dirty="0"/>
              <a:t>we start analysis from point loops</a:t>
            </a:r>
          </a:p>
          <a:p>
            <a:r>
              <a:rPr lang="en-US" dirty="0"/>
              <a:t>...</a:t>
            </a:r>
          </a:p>
          <a:p>
            <a:r>
              <a:rPr lang="en-US" dirty="0"/>
              <a:t>We can apply this idea to conv2d 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66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a given loop </a:t>
            </a:r>
            <a:r>
              <a:rPr lang="en-US" dirty="0" err="1"/>
              <a:t>permu</a:t>
            </a:r>
            <a:r>
              <a:rPr lang="en-US" dirty="0"/>
              <a:t>, we can infer.</a:t>
            </a:r>
          </a:p>
          <a:p>
            <a:r>
              <a:rPr lang="en-US" dirty="0"/>
              <a:t>for another... we can also</a:t>
            </a:r>
          </a:p>
          <a:p>
            <a:endParaRPr lang="en-US" dirty="0"/>
          </a:p>
          <a:p>
            <a:r>
              <a:rPr lang="en-US" dirty="0"/>
              <a:t>now if we compare these 2 expr</a:t>
            </a:r>
          </a:p>
          <a:p>
            <a:r>
              <a:rPr lang="en-US" dirty="0"/>
              <a:t>...</a:t>
            </a:r>
          </a:p>
          <a:p>
            <a:r>
              <a:rPr lang="en-US" dirty="0"/>
              <a:t>we further </a:t>
            </a:r>
            <a:r>
              <a:rPr lang="en-US" dirty="0" err="1"/>
              <a:t>simplif</a:t>
            </a:r>
            <a:r>
              <a:rPr lang="en-US" dirty="0"/>
              <a:t> the </a:t>
            </a:r>
            <a:r>
              <a:rPr lang="en-US" dirty="0" err="1"/>
              <a:t>compariosn</a:t>
            </a:r>
            <a:r>
              <a:rPr lang="en-US" dirty="0"/>
              <a:t> and obtain..</a:t>
            </a:r>
          </a:p>
          <a:p>
            <a:r>
              <a:rPr lang="en-US" dirty="0"/>
              <a:t>..</a:t>
            </a:r>
          </a:p>
          <a:p>
            <a:r>
              <a:rPr lang="en-US" dirty="0"/>
              <a:t>By  use this tech, we conclude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080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597358"/>
            <a:ext cx="9326880" cy="176403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645920" y="4925167"/>
            <a:ext cx="7680960" cy="2474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cap="all" baseline="0">
                <a:solidFill>
                  <a:srgbClr val="B01C32"/>
                </a:solidFill>
                <a:latin typeface="Century Gothic Bold Italic" charset="0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PRESENTER NAME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 flipV="1">
            <a:off x="1754386" y="3489325"/>
            <a:ext cx="7464029" cy="6350"/>
          </a:xfrm>
          <a:prstGeom prst="line">
            <a:avLst/>
          </a:prstGeom>
          <a:ln w="3175" cmpd="sng">
            <a:solidFill>
              <a:srgbClr val="B01C3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19E0A7D-ABF6-FC46-B515-EE39FF6A080E}"/>
              </a:ext>
            </a:extLst>
          </p:cNvPr>
          <p:cNvSpPr txBox="1"/>
          <p:nvPr userDrawn="1"/>
        </p:nvSpPr>
        <p:spPr>
          <a:xfrm>
            <a:off x="7846017" y="7857642"/>
            <a:ext cx="280711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eaLnBrk="1" hangingPunct="1">
              <a:defRPr/>
            </a:pPr>
            <a:r>
              <a:rPr lang="de-DE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</a:t>
            </a:r>
            <a:endParaRPr lang="en-US" sz="900" b="1" spc="225" dirty="0">
              <a:solidFill>
                <a:srgbClr val="A21727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1028" name="Picture 4" descr="Westminster College Of Computing Reviews">
            <a:extLst>
              <a:ext uri="{FF2B5EF4-FFF2-40B4-BE49-F238E27FC236}">
                <a16:creationId xmlns:a16="http://schemas.microsoft.com/office/drawing/2014/main" id="{4DDD6E98-CF0C-ED41-828C-1CEDB7FD455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1677" y="1741819"/>
            <a:ext cx="2649445" cy="174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901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Text/Title and One Column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675" y="694482"/>
            <a:ext cx="9595485" cy="6594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5250" cy="8302625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828674" y="2114868"/>
            <a:ext cx="9595485" cy="5350804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44573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@HANDLE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107704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HASHTAG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4270836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MISC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932385" y="7856538"/>
            <a:ext cx="9545240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5164201" y="7486650"/>
            <a:ext cx="5808600" cy="369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 dirty="0"/>
              <a:t>Source: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48AA7-1A66-E64C-8FEB-E18F1B2DD997}"/>
              </a:ext>
            </a:extLst>
          </p:cNvPr>
          <p:cNvSpPr txBox="1"/>
          <p:nvPr userDrawn="1"/>
        </p:nvSpPr>
        <p:spPr>
          <a:xfrm>
            <a:off x="7846017" y="7857642"/>
            <a:ext cx="280711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eaLnBrk="1" hangingPunct="1">
              <a:defRPr/>
            </a:pPr>
            <a:r>
              <a:rPr lang="de-DE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</a:t>
            </a:r>
            <a:endParaRPr lang="en-US" sz="900" b="1" spc="225" dirty="0">
              <a:solidFill>
                <a:srgbClr val="A21727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B191469-BE2D-BC41-9DA2-4B8B0B5DAC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03" y="7109104"/>
            <a:ext cx="1515641" cy="1515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9D13B4-1E3C-4437-AD9A-363605F5CDEF}"/>
              </a:ext>
            </a:extLst>
          </p:cNvPr>
          <p:cNvSpPr txBox="1"/>
          <p:nvPr userDrawn="1"/>
        </p:nvSpPr>
        <p:spPr>
          <a:xfrm>
            <a:off x="10455985" y="7432436"/>
            <a:ext cx="5469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C0F25D0-8B2D-4E3A-BA09-888E2DE0FF49}" type="slidenum">
              <a:rPr lang="en-US" sz="2400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6451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548640" rtl="0" eaLnBrk="1" latinLnBrk="0" hangingPunct="1">
        <a:spcBef>
          <a:spcPct val="0"/>
        </a:spcBef>
        <a:buNone/>
        <a:defRPr sz="3360" b="0" i="0" kern="1200" cap="all" baseline="0">
          <a:solidFill>
            <a:srgbClr val="B01C32"/>
          </a:solidFill>
          <a:latin typeface="Century Gothic" charset="0"/>
          <a:ea typeface="+mj-ea"/>
          <a:cs typeface="Avenir"/>
        </a:defRPr>
      </a:lvl1pPr>
    </p:titleStyle>
    <p:bodyStyle>
      <a:lvl1pPr marL="411480" indent="-411480" algn="l" defTabSz="548640" rtl="0" eaLnBrk="1" latinLnBrk="0" hangingPunct="1">
        <a:spcBef>
          <a:spcPct val="20000"/>
        </a:spcBef>
        <a:buFont typeface="Arial"/>
        <a:buChar char="•"/>
        <a:defRPr sz="336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288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40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Century Gothic" charset="0"/>
          <a:cs typeface="Century Gothic" charset="0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192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144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2" userDrawn="1">
          <p15:clr>
            <a:srgbClr val="F26B43"/>
          </p15:clr>
        </p15:guide>
        <p15:guide id="2" orient="horz" pos="49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8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1.m4a"/><Relationship Id="rId7" Type="http://schemas.openxmlformats.org/officeDocument/2006/relationships/image" Target="../media/image15.emf"/><Relationship Id="rId2" Type="http://schemas.microsoft.com/office/2007/relationships/media" Target="../media/media11.m4a"/><Relationship Id="rId1" Type="http://schemas.openxmlformats.org/officeDocument/2006/relationships/tags" Target="../tags/tag9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7" Type="http://schemas.openxmlformats.org/officeDocument/2006/relationships/image" Target="../media/image3.png"/><Relationship Id="rId2" Type="http://schemas.microsoft.com/office/2007/relationships/media" Target="../media/media12.m4a"/><Relationship Id="rId1" Type="http://schemas.openxmlformats.org/officeDocument/2006/relationships/tags" Target="../tags/tag10.xml"/><Relationship Id="rId6" Type="http://schemas.openxmlformats.org/officeDocument/2006/relationships/image" Target="../media/image16.emf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3.m4a"/><Relationship Id="rId7" Type="http://schemas.openxmlformats.org/officeDocument/2006/relationships/image" Target="../media/image4.png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4.m4a"/><Relationship Id="rId7" Type="http://schemas.openxmlformats.org/officeDocument/2006/relationships/image" Target="../media/image8.png"/><Relationship Id="rId2" Type="http://schemas.microsoft.com/office/2007/relationships/media" Target="../media/media4.m4a"/><Relationship Id="rId1" Type="http://schemas.openxmlformats.org/officeDocument/2006/relationships/tags" Target="../tags/tag2.xml"/><Relationship Id="rId6" Type="http://schemas.openxmlformats.org/officeDocument/2006/relationships/image" Target="../media/image60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audio" Target="../media/media5.m4a"/><Relationship Id="rId7" Type="http://schemas.openxmlformats.org/officeDocument/2006/relationships/image" Target="../media/image10.png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3.png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110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3.png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12.emf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9.m4a"/><Relationship Id="rId7" Type="http://schemas.openxmlformats.org/officeDocument/2006/relationships/image" Target="../media/image14.png"/><Relationship Id="rId2" Type="http://schemas.microsoft.com/office/2007/relationships/media" Target="../media/media9.m4a"/><Relationship Id="rId1" Type="http://schemas.openxmlformats.org/officeDocument/2006/relationships/tags" Target="../tags/tag7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Analytical Characterization and Design Space Exploration for</a:t>
            </a:r>
            <a:br>
              <a:rPr lang="en-US" sz="3600" dirty="0"/>
            </a:br>
            <a:r>
              <a:rPr lang="en-US" sz="3600" dirty="0"/>
              <a:t>Optimization of CNNs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920" y="5449423"/>
            <a:ext cx="7680960" cy="247410"/>
          </a:xfrm>
        </p:spPr>
        <p:txBody>
          <a:bodyPr>
            <a:normAutofit fontScale="92500" lnSpcReduction="10000"/>
          </a:bodyPr>
          <a:lstStyle/>
          <a:p>
            <a:r>
              <a:rPr lang="en-US" b="1" u="sng" dirty="0"/>
              <a:t>Rui Li</a:t>
            </a:r>
            <a:r>
              <a:rPr lang="en-US" dirty="0"/>
              <a:t>, </a:t>
            </a:r>
            <a:r>
              <a:rPr lang="en-US" dirty="0" err="1"/>
              <a:t>Yufan</a:t>
            </a:r>
            <a:r>
              <a:rPr lang="en-US" dirty="0"/>
              <a:t> Xu, Aravind Sukumaran-</a:t>
            </a:r>
            <a:r>
              <a:rPr lang="en-US" dirty="0" err="1"/>
              <a:t>Rajam</a:t>
            </a:r>
            <a:r>
              <a:rPr lang="en-US" dirty="0"/>
              <a:t>, Atanas </a:t>
            </a:r>
            <a:r>
              <a:rPr lang="en-US" dirty="0" err="1"/>
              <a:t>Rountev</a:t>
            </a:r>
            <a:r>
              <a:rPr lang="en-US" dirty="0"/>
              <a:t>, P. </a:t>
            </a:r>
            <a:r>
              <a:rPr lang="en-US" dirty="0" err="1"/>
              <a:t>Sadayappan</a:t>
            </a:r>
            <a:endParaRPr lang="en-US" dirty="0"/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A6512F0-D939-9E40-85DC-2AB220E3A7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705">
        <p:fade/>
      </p:transition>
    </mc:Choice>
    <mc:Fallback xmlns="">
      <p:transition spd="med" advTm="187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6FBE1-1C1A-4D4C-9379-D555299A5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Pruning results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23F07-992A-1844-BC1E-3873FA3531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8657" y="1389415"/>
            <a:ext cx="10103521" cy="5681472"/>
          </a:xfrm>
        </p:spPr>
        <p:txBody>
          <a:bodyPr/>
          <a:lstStyle/>
          <a:p>
            <a:r>
              <a:rPr lang="en-US" dirty="0"/>
              <a:t>All 7! permutations cannot be better than the following 8 equivalent classes of permutations</a:t>
            </a:r>
          </a:p>
          <a:p>
            <a:pPr lvl="1"/>
            <a:r>
              <a:rPr lang="en-US" dirty="0"/>
              <a:t>⟨{kt, </a:t>
            </a:r>
            <a:r>
              <a:rPr lang="en-US" dirty="0" err="1"/>
              <a:t>ct</a:t>
            </a:r>
            <a:r>
              <a:rPr lang="en-US" dirty="0"/>
              <a:t>, rt, </a:t>
            </a:r>
            <a:r>
              <a:rPr lang="en-US" dirty="0" err="1"/>
              <a:t>st</a:t>
            </a:r>
            <a:r>
              <a:rPr lang="en-US" dirty="0"/>
              <a:t> }, {</a:t>
            </a:r>
            <a:r>
              <a:rPr lang="en-US" dirty="0" err="1"/>
              <a:t>nt</a:t>
            </a:r>
            <a:r>
              <a:rPr lang="en-US" dirty="0"/>
              <a:t>, </a:t>
            </a:r>
            <a:r>
              <a:rPr lang="en-US" dirty="0" err="1"/>
              <a:t>ht</a:t>
            </a:r>
            <a:r>
              <a:rPr lang="en-US" dirty="0"/>
              <a:t> }, </a:t>
            </a:r>
            <a:r>
              <a:rPr lang="en-US" dirty="0" err="1"/>
              <a:t>wt</a:t>
            </a:r>
            <a:r>
              <a:rPr lang="en-US" dirty="0"/>
              <a:t>⟩</a:t>
            </a:r>
          </a:p>
          <a:p>
            <a:pPr lvl="1"/>
            <a:r>
              <a:rPr lang="en-US" dirty="0"/>
              <a:t>⟨{</a:t>
            </a:r>
            <a:r>
              <a:rPr lang="en-US" dirty="0" err="1"/>
              <a:t>nt</a:t>
            </a:r>
            <a:r>
              <a:rPr lang="en-US" dirty="0"/>
              <a:t>, kt, </a:t>
            </a:r>
            <a:r>
              <a:rPr lang="en-US" dirty="0" err="1"/>
              <a:t>ht</a:t>
            </a:r>
            <a:r>
              <a:rPr lang="en-US" dirty="0"/>
              <a:t>, </a:t>
            </a:r>
            <a:r>
              <a:rPr lang="en-US" dirty="0" err="1"/>
              <a:t>wt</a:t>
            </a:r>
            <a:r>
              <a:rPr lang="en-US" dirty="0"/>
              <a:t> }, {</a:t>
            </a:r>
            <a:r>
              <a:rPr lang="en-US" dirty="0" err="1"/>
              <a:t>ct,rt</a:t>
            </a:r>
            <a:r>
              <a:rPr lang="en-US" dirty="0"/>
              <a:t> }, </a:t>
            </a:r>
            <a:r>
              <a:rPr lang="en-US" dirty="0" err="1"/>
              <a:t>st</a:t>
            </a:r>
            <a:r>
              <a:rPr lang="en-US" dirty="0"/>
              <a:t>⟩</a:t>
            </a:r>
          </a:p>
          <a:p>
            <a:pPr lvl="1"/>
            <a:r>
              <a:rPr lang="en-US" dirty="0"/>
              <a:t>⟨{</a:t>
            </a:r>
            <a:r>
              <a:rPr lang="en-US" dirty="0" err="1"/>
              <a:t>nt,ct</a:t>
            </a:r>
            <a:r>
              <a:rPr lang="en-US" dirty="0"/>
              <a:t>, </a:t>
            </a:r>
            <a:r>
              <a:rPr lang="en-US" dirty="0" err="1"/>
              <a:t>ht</a:t>
            </a:r>
            <a:r>
              <a:rPr lang="en-US" dirty="0"/>
              <a:t>, rt, </a:t>
            </a:r>
            <a:r>
              <a:rPr lang="en-US" dirty="0" err="1"/>
              <a:t>st</a:t>
            </a:r>
            <a:r>
              <a:rPr lang="en-US" dirty="0"/>
              <a:t> }, </a:t>
            </a:r>
            <a:r>
              <a:rPr lang="en-US" dirty="0" err="1"/>
              <a:t>wt</a:t>
            </a:r>
            <a:r>
              <a:rPr lang="en-US" dirty="0"/>
              <a:t>, kt⟩</a:t>
            </a:r>
          </a:p>
          <a:p>
            <a:pPr lvl="1"/>
            <a:r>
              <a:rPr lang="en-US" dirty="0"/>
              <a:t>⟨{</a:t>
            </a:r>
            <a:r>
              <a:rPr lang="en-US" dirty="0" err="1"/>
              <a:t>nt,ct</a:t>
            </a:r>
            <a:r>
              <a:rPr lang="en-US" dirty="0"/>
              <a:t>, </a:t>
            </a:r>
            <a:r>
              <a:rPr lang="en-US" dirty="0" err="1"/>
              <a:t>ht</a:t>
            </a:r>
            <a:r>
              <a:rPr lang="en-US" dirty="0"/>
              <a:t>, </a:t>
            </a:r>
            <a:r>
              <a:rPr lang="en-US" dirty="0" err="1"/>
              <a:t>wt</a:t>
            </a:r>
            <a:r>
              <a:rPr lang="en-US" dirty="0"/>
              <a:t>, rt }, </a:t>
            </a:r>
            <a:r>
              <a:rPr lang="en-US" dirty="0" err="1"/>
              <a:t>st</a:t>
            </a:r>
            <a:r>
              <a:rPr lang="en-US" dirty="0"/>
              <a:t>, kt⟩</a:t>
            </a:r>
          </a:p>
          <a:p>
            <a:pPr lvl="1"/>
            <a:r>
              <a:rPr lang="en-US" dirty="0"/>
              <a:t>⟨{kt, </a:t>
            </a:r>
            <a:r>
              <a:rPr lang="en-US" dirty="0" err="1"/>
              <a:t>ct</a:t>
            </a:r>
            <a:r>
              <a:rPr lang="en-US" dirty="0"/>
              <a:t>, rt, </a:t>
            </a:r>
            <a:r>
              <a:rPr lang="en-US" dirty="0" err="1"/>
              <a:t>st</a:t>
            </a:r>
            <a:r>
              <a:rPr lang="en-US" dirty="0"/>
              <a:t> }, {</a:t>
            </a:r>
            <a:r>
              <a:rPr lang="en-US" dirty="0" err="1"/>
              <a:t>nt</a:t>
            </a:r>
            <a:r>
              <a:rPr lang="en-US" dirty="0"/>
              <a:t>, </a:t>
            </a:r>
            <a:r>
              <a:rPr lang="en-US" dirty="0" err="1"/>
              <a:t>wt</a:t>
            </a:r>
            <a:r>
              <a:rPr lang="en-US" dirty="0"/>
              <a:t> }, </a:t>
            </a:r>
            <a:r>
              <a:rPr lang="en-US" dirty="0" err="1"/>
              <a:t>ht</a:t>
            </a:r>
            <a:r>
              <a:rPr lang="en-US" dirty="0"/>
              <a:t>⟩</a:t>
            </a:r>
          </a:p>
          <a:p>
            <a:pPr lvl="1"/>
            <a:r>
              <a:rPr lang="en-US" dirty="0"/>
              <a:t>⟨{</a:t>
            </a:r>
            <a:r>
              <a:rPr lang="en-US" dirty="0" err="1"/>
              <a:t>nt</a:t>
            </a:r>
            <a:r>
              <a:rPr lang="en-US" dirty="0"/>
              <a:t>, kt, </a:t>
            </a:r>
            <a:r>
              <a:rPr lang="en-US" dirty="0" err="1"/>
              <a:t>ht</a:t>
            </a:r>
            <a:r>
              <a:rPr lang="en-US" dirty="0"/>
              <a:t>, </a:t>
            </a:r>
            <a:r>
              <a:rPr lang="en-US" dirty="0" err="1"/>
              <a:t>wt</a:t>
            </a:r>
            <a:r>
              <a:rPr lang="en-US" dirty="0"/>
              <a:t> }, {</a:t>
            </a:r>
            <a:r>
              <a:rPr lang="en-US" dirty="0" err="1"/>
              <a:t>ct</a:t>
            </a:r>
            <a:r>
              <a:rPr lang="en-US" dirty="0"/>
              <a:t>, </a:t>
            </a:r>
            <a:r>
              <a:rPr lang="en-US" dirty="0" err="1"/>
              <a:t>st</a:t>
            </a:r>
            <a:r>
              <a:rPr lang="en-US" dirty="0"/>
              <a:t> }, rt⟩</a:t>
            </a:r>
          </a:p>
          <a:p>
            <a:pPr lvl="1"/>
            <a:r>
              <a:rPr lang="en-US" dirty="0"/>
              <a:t>⟨{</a:t>
            </a:r>
            <a:r>
              <a:rPr lang="en-US" dirty="0" err="1"/>
              <a:t>nt</a:t>
            </a:r>
            <a:r>
              <a:rPr lang="en-US" dirty="0"/>
              <a:t>, </a:t>
            </a:r>
            <a:r>
              <a:rPr lang="en-US" dirty="0" err="1"/>
              <a:t>ct</a:t>
            </a:r>
            <a:r>
              <a:rPr lang="en-US" dirty="0"/>
              <a:t>, </a:t>
            </a:r>
            <a:r>
              <a:rPr lang="en-US" dirty="0" err="1"/>
              <a:t>wt</a:t>
            </a:r>
            <a:r>
              <a:rPr lang="en-US" dirty="0"/>
              <a:t>, rt, </a:t>
            </a:r>
            <a:r>
              <a:rPr lang="en-US" dirty="0" err="1"/>
              <a:t>st</a:t>
            </a:r>
            <a:r>
              <a:rPr lang="en-US" dirty="0"/>
              <a:t> }, </a:t>
            </a:r>
            <a:r>
              <a:rPr lang="en-US" dirty="0" err="1"/>
              <a:t>ht</a:t>
            </a:r>
            <a:r>
              <a:rPr lang="en-US" dirty="0"/>
              <a:t>, kt⟩</a:t>
            </a:r>
          </a:p>
          <a:p>
            <a:pPr lvl="1"/>
            <a:r>
              <a:rPr lang="en-US" dirty="0"/>
              <a:t>⟨{</a:t>
            </a:r>
            <a:r>
              <a:rPr lang="en-US" dirty="0" err="1"/>
              <a:t>nt</a:t>
            </a:r>
            <a:r>
              <a:rPr lang="en-US" dirty="0"/>
              <a:t>, </a:t>
            </a:r>
            <a:r>
              <a:rPr lang="en-US" dirty="0" err="1"/>
              <a:t>ct</a:t>
            </a:r>
            <a:r>
              <a:rPr lang="en-US" dirty="0"/>
              <a:t>, </a:t>
            </a:r>
            <a:r>
              <a:rPr lang="en-US" dirty="0" err="1"/>
              <a:t>ht</a:t>
            </a:r>
            <a:r>
              <a:rPr lang="en-US" dirty="0"/>
              <a:t>, </a:t>
            </a:r>
            <a:r>
              <a:rPr lang="en-US" dirty="0" err="1"/>
              <a:t>wt</a:t>
            </a:r>
            <a:r>
              <a:rPr lang="en-US" dirty="0"/>
              <a:t>, </a:t>
            </a:r>
            <a:r>
              <a:rPr lang="en-US" dirty="0" err="1"/>
              <a:t>st</a:t>
            </a:r>
            <a:r>
              <a:rPr lang="en-US" dirty="0"/>
              <a:t> },rt, kt⟩</a:t>
            </a:r>
          </a:p>
          <a:p>
            <a:pPr marL="548640" lvl="1" indent="0">
              <a:buNone/>
            </a:pPr>
            <a:r>
              <a:rPr lang="en-US" dirty="0"/>
              <a:t>(from left to right is from outer loop to inner)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09CED-70DE-C443-8F87-BE812F7C0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1DE6FB-51AE-1140-998A-7D63C94D37F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AF9AAD9-A750-7F45-B287-B2807C1D5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12FB287-4026-0E40-8E81-D565284E57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E51873-28E0-AB4D-BB64-057716657906}"/>
              </a:ext>
            </a:extLst>
          </p:cNvPr>
          <p:cNvSpPr/>
          <p:nvPr/>
        </p:nvSpPr>
        <p:spPr>
          <a:xfrm>
            <a:off x="1794934" y="2540000"/>
            <a:ext cx="2206136" cy="508000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B7C9C21-BA4A-8245-9BC9-F2AAE8771BC6}"/>
              </a:ext>
            </a:extLst>
          </p:cNvPr>
          <p:cNvCxnSpPr/>
          <p:nvPr/>
        </p:nvCxnSpPr>
        <p:spPr>
          <a:xfrm>
            <a:off x="2774681" y="3102822"/>
            <a:ext cx="666045" cy="68862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046BFDC-0309-424E-AB0B-BD9E8555F2EA}"/>
              </a:ext>
            </a:extLst>
          </p:cNvPr>
          <p:cNvSpPr/>
          <p:nvPr/>
        </p:nvSpPr>
        <p:spPr>
          <a:xfrm>
            <a:off x="1467556" y="3838222"/>
            <a:ext cx="8308622" cy="133208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Repermute</a:t>
            </a:r>
            <a:r>
              <a:rPr lang="en-US" dirty="0"/>
              <a:t> loop order inside curly brackets does not change data volume expression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D20D6AB4-C988-0740-B802-B18DBBD37C4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9450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5702">
        <p:fade/>
      </p:transition>
    </mc:Choice>
    <mc:Fallback xmlns="">
      <p:transition spd="med" advTm="657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8" grpId="0" animBg="1"/>
      <p:bldP spid="8" grpId="1" animBg="1"/>
      <p:bldP spid="11" grpId="0" animBg="1"/>
      <p:bldP spid="11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94578-AC64-9F41-91AF-674613EBB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machinery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91F6E6-66DF-A64C-B7B0-2BA3C3FFD13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286809" y="1904812"/>
                <a:ext cx="10137352" cy="5350804"/>
              </a:xfrm>
            </p:spPr>
            <p:txBody>
              <a:bodyPr/>
              <a:lstStyle/>
              <a:p>
                <a:r>
                  <a:rPr lang="en-US" sz="3200" dirty="0"/>
                  <a:t>Tile-size optimization problem on 1-level cache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𝑎𝑟𝑔𝑚𝑖</m:t>
                    </m:r>
                    <m:sSub>
                      <m:sSubPr>
                        <m:ctrlPr>
                          <a:rPr lang="en-US" sz="272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72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𝐷𝑉</m:t>
                    </m:r>
                  </m:oMath>
                </a14:m>
                <a:endParaRPr lang="en-US" sz="2720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𝐹𝑃</m:t>
                    </m:r>
                    <m:r>
                      <a:rPr lang="en-US" sz="2720" b="0" i="1" smtClean="0">
                        <a:latin typeface="Cambria Math" panose="02040503050406030204" pitchFamily="18" charset="0"/>
                      </a:rPr>
                      <m:t> ≤</m:t>
                    </m:r>
                    <m:r>
                      <a:rPr lang="en-US" sz="272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𝑐𝑎𝑐h𝑒</m:t>
                    </m:r>
                    <m:r>
                      <a:rPr lang="en-US" sz="272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_</m:t>
                    </m:r>
                    <m:r>
                      <a:rPr lang="en-US" sz="272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𝑐𝑎𝑝𝑎𝑐𝑖𝑡𝑦</m:t>
                    </m:r>
                  </m:oMath>
                </a14:m>
                <a:endParaRPr lang="en-US" sz="2720" dirty="0"/>
              </a:p>
              <a:p>
                <a:r>
                  <a:rPr lang="en-US" sz="3200" dirty="0"/>
                  <a:t>Extending to multi-level cache: converting data volume to transmission time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3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32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𝐷</m:t>
                        </m:r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𝐵</m:t>
                        </m:r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32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32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𝐷</m:t>
                        </m:r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num>
                      <m:den>
                        <m:r>
                          <a:rPr lang="en-US" sz="3200" i="1">
                            <a:latin typeface="Cambria Math" panose="02040503050406030204" pitchFamily="18" charset="0"/>
                          </a:rPr>
                          <m:t>𝐵</m:t>
                        </m:r>
                        <m:sSub>
                          <m:sSub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den>
                    </m:f>
                  </m:oMath>
                </a14:m>
                <a:endParaRPr lang="en-US" sz="3200" dirty="0"/>
              </a:p>
              <a:p>
                <a:r>
                  <a:rPr lang="en-US" sz="3200" dirty="0"/>
                  <a:t>Time 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320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d>
                          <m:dPr>
                            <m:ctrlPr>
                              <a:rPr lang="en-US" sz="3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sz="3200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sz="3200">
                                    <a:latin typeface="Cambria Math" panose="02040503050406030204" pitchFamily="18" charset="0"/>
                                  </a:rPr>
                                  <m:t>max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en-US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32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3200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sz="3200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sz="32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sz="32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3200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sz="32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r>
                                      <a:rPr lang="en-US" sz="3200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en-US" sz="32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3200" b="0" i="1" smtClean="0">
                                            <a:latin typeface="Cambria Math" panose="02040503050406030204" pitchFamily="18" charset="0"/>
                                          </a:rPr>
                                          <m:t>𝑓</m:t>
                                        </m:r>
                                      </m:e>
                                      <m:sub>
                                        <m:r>
                                          <a:rPr lang="en-US" sz="3200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d>
                      </m:e>
                    </m:func>
                  </m:oMath>
                </a14:m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91F6E6-66DF-A64C-B7B0-2BA3C3FFD1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286809" y="1904812"/>
                <a:ext cx="10137352" cy="5350804"/>
              </a:xfrm>
              <a:blipFill>
                <a:blip r:embed="rId6"/>
                <a:stretch>
                  <a:fillRect l="-1377" t="-1182" r="-1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6B1AE-9C45-124D-8490-78B9159DDF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22296-C402-774C-8704-86B1BD920D5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8E6F26-CF69-7941-BDDB-A205FD7343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F8EFFD-C17D-9141-9847-833BFF1466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33690F-FCFD-0E44-B183-0E331FA4E7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4166" y="4617375"/>
            <a:ext cx="3941826" cy="2943895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19367C7-92C5-F44D-8DB8-4238C29B75A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742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6963">
        <p:fade/>
      </p:transition>
    </mc:Choice>
    <mc:Fallback xmlns="">
      <p:transition spd="med" advTm="969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DC302-9D72-4046-8C2C-D4EAA162A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C171F-6D01-7B44-802D-4CCC938CA6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2178" y="1756111"/>
            <a:ext cx="5211516" cy="5915483"/>
          </a:xfrm>
        </p:spPr>
        <p:txBody>
          <a:bodyPr/>
          <a:lstStyle/>
          <a:p>
            <a:r>
              <a:rPr lang="en-US" sz="2800" dirty="0"/>
              <a:t>Shared-memory parallelism</a:t>
            </a:r>
          </a:p>
          <a:p>
            <a:pPr lvl="1"/>
            <a:r>
              <a:rPr lang="en-US" sz="2320" dirty="0"/>
              <a:t>Divide the shared-cache</a:t>
            </a:r>
          </a:p>
          <a:p>
            <a:pPr lvl="1"/>
            <a:r>
              <a:rPr lang="en-US" sz="2320" dirty="0"/>
              <a:t>Apply time-based modeling</a:t>
            </a:r>
            <a:endParaRPr lang="en-US" sz="2800" dirty="0"/>
          </a:p>
          <a:p>
            <a:r>
              <a:rPr lang="en-US" sz="2800" dirty="0"/>
              <a:t>micro-kernel</a:t>
            </a:r>
          </a:p>
          <a:p>
            <a:pPr lvl="1"/>
            <a:r>
              <a:rPr lang="en-US" sz="2320" dirty="0"/>
              <a:t>guarantees instruction-level optimization</a:t>
            </a:r>
          </a:p>
          <a:p>
            <a:pPr lvl="1"/>
            <a:r>
              <a:rPr lang="en-US" sz="2320" dirty="0"/>
              <a:t>Emits assembly code to avoid unexpected compiler interference 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32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F67D37-244D-F04E-8922-3E6D242025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CE9013-01BD-424E-9707-FA20E21882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CA1AC6-C66D-494D-8D2A-93A5C1C319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72350F-C7AE-A44F-B529-25ED1115F99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DD5B01-B7A6-E04F-9684-FC471B4F09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4998" y="5471525"/>
            <a:ext cx="5211516" cy="175496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E67596A-F016-E84C-BCD1-3E227D847F98}"/>
              </a:ext>
            </a:extLst>
          </p:cNvPr>
          <p:cNvSpPr/>
          <p:nvPr/>
        </p:nvSpPr>
        <p:spPr>
          <a:xfrm>
            <a:off x="7055183" y="2218374"/>
            <a:ext cx="2941102" cy="130872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L3 tile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B346FF-97BB-B74C-8506-8910FE30A918}"/>
              </a:ext>
            </a:extLst>
          </p:cNvPr>
          <p:cNvSpPr/>
          <p:nvPr/>
        </p:nvSpPr>
        <p:spPr>
          <a:xfrm>
            <a:off x="7954216" y="2248185"/>
            <a:ext cx="954154" cy="1184331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Per-core L3 tile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3A1BA2-2DC5-714A-8B3E-9CB397452A39}"/>
              </a:ext>
            </a:extLst>
          </p:cNvPr>
          <p:cNvSpPr/>
          <p:nvPr/>
        </p:nvSpPr>
        <p:spPr>
          <a:xfrm>
            <a:off x="8984464" y="2248184"/>
            <a:ext cx="954154" cy="1184331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Per-core L3 tile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F18006-3177-EE43-BFC8-D8A663490F66}"/>
              </a:ext>
            </a:extLst>
          </p:cNvPr>
          <p:cNvSpPr/>
          <p:nvPr/>
        </p:nvSpPr>
        <p:spPr>
          <a:xfrm>
            <a:off x="8064998" y="1003106"/>
            <a:ext cx="843372" cy="800242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L2 tile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27F17C-7BD9-AD49-9281-A881E6223EF7}"/>
              </a:ext>
            </a:extLst>
          </p:cNvPr>
          <p:cNvSpPr/>
          <p:nvPr/>
        </p:nvSpPr>
        <p:spPr>
          <a:xfrm>
            <a:off x="9095246" y="1003106"/>
            <a:ext cx="843372" cy="800242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L2 tile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6FFDCA-3DB6-D343-91C4-4880F59C5818}"/>
              </a:ext>
            </a:extLst>
          </p:cNvPr>
          <p:cNvSpPr txBox="1"/>
          <p:nvPr/>
        </p:nvSpPr>
        <p:spPr>
          <a:xfrm>
            <a:off x="8198391" y="3917245"/>
            <a:ext cx="18473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182DE8-A25E-9549-9E83-165DBD38304E}"/>
              </a:ext>
            </a:extLst>
          </p:cNvPr>
          <p:cNvSpPr/>
          <p:nvPr/>
        </p:nvSpPr>
        <p:spPr>
          <a:xfrm>
            <a:off x="6842289" y="3953954"/>
            <a:ext cx="3366889" cy="65944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memory</a:t>
            </a:r>
          </a:p>
        </p:txBody>
      </p:sp>
      <p:sp>
        <p:nvSpPr>
          <p:cNvPr id="18" name="Up-Down Arrow 17">
            <a:extLst>
              <a:ext uri="{FF2B5EF4-FFF2-40B4-BE49-F238E27FC236}">
                <a16:creationId xmlns:a16="http://schemas.microsoft.com/office/drawing/2014/main" id="{0276AE8C-D9A9-024B-BF0E-C33FBC67E91D}"/>
              </a:ext>
            </a:extLst>
          </p:cNvPr>
          <p:cNvSpPr/>
          <p:nvPr/>
        </p:nvSpPr>
        <p:spPr>
          <a:xfrm>
            <a:off x="8383122" y="1803348"/>
            <a:ext cx="173856" cy="44483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Up-Down Arrow 18">
            <a:extLst>
              <a:ext uri="{FF2B5EF4-FFF2-40B4-BE49-F238E27FC236}">
                <a16:creationId xmlns:a16="http://schemas.microsoft.com/office/drawing/2014/main" id="{C1D55447-28D1-6443-A4DF-19B89B323D22}"/>
              </a:ext>
            </a:extLst>
          </p:cNvPr>
          <p:cNvSpPr/>
          <p:nvPr/>
        </p:nvSpPr>
        <p:spPr>
          <a:xfrm>
            <a:off x="9421327" y="1798172"/>
            <a:ext cx="173856" cy="44483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p-Down Arrow 19">
            <a:extLst>
              <a:ext uri="{FF2B5EF4-FFF2-40B4-BE49-F238E27FC236}">
                <a16:creationId xmlns:a16="http://schemas.microsoft.com/office/drawing/2014/main" id="{B6A40F55-088C-4143-B08B-E294680E3418}"/>
              </a:ext>
            </a:extLst>
          </p:cNvPr>
          <p:cNvSpPr/>
          <p:nvPr/>
        </p:nvSpPr>
        <p:spPr>
          <a:xfrm>
            <a:off x="7513663" y="3509118"/>
            <a:ext cx="173856" cy="444836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E901455-237B-E04A-A447-CC512E6FB5AD}"/>
              </a:ext>
            </a:extLst>
          </p:cNvPr>
          <p:cNvSpPr/>
          <p:nvPr/>
        </p:nvSpPr>
        <p:spPr>
          <a:xfrm>
            <a:off x="2398717" y="1914981"/>
            <a:ext cx="3119057" cy="9359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Time L3 to L2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1A618A6-9A41-6D4F-9A22-8A5C1D490202}"/>
              </a:ext>
            </a:extLst>
          </p:cNvPr>
          <p:cNvCxnSpPr>
            <a:endCxn id="18" idx="2"/>
          </p:cNvCxnSpPr>
          <p:nvPr/>
        </p:nvCxnSpPr>
        <p:spPr>
          <a:xfrm flipV="1">
            <a:off x="5480781" y="2025766"/>
            <a:ext cx="2945805" cy="46907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24F2E71-3582-BB4E-B8C5-765A7FEED0DD}"/>
              </a:ext>
            </a:extLst>
          </p:cNvPr>
          <p:cNvCxnSpPr>
            <a:cxnSpLocks/>
          </p:cNvCxnSpPr>
          <p:nvPr/>
        </p:nvCxnSpPr>
        <p:spPr>
          <a:xfrm>
            <a:off x="5517774" y="3549972"/>
            <a:ext cx="1933280" cy="18156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015F7EC-13DF-CF47-BAAC-D88751C56B37}"/>
              </a:ext>
            </a:extLst>
          </p:cNvPr>
          <p:cNvSpPr/>
          <p:nvPr/>
        </p:nvSpPr>
        <p:spPr>
          <a:xfrm>
            <a:off x="2150885" y="3166684"/>
            <a:ext cx="3366889" cy="100643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Time memory to L3</a:t>
            </a: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134898DC-6BD4-5742-BDE3-6930584C7EC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256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7687">
        <p:fade/>
      </p:transition>
    </mc:Choice>
    <mc:Fallback xmlns="">
      <p:transition spd="med" advTm="976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7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8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25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2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3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25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8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8" grpId="1" animBg="1"/>
      <p:bldP spid="19" grpId="0" animBg="1"/>
      <p:bldP spid="20" grpId="0" animBg="1"/>
      <p:bldP spid="20" grpId="1" animBg="1"/>
      <p:bldP spid="21" grpId="0" animBg="1"/>
      <p:bldP spid="21" grpId="1" animBg="1"/>
      <p:bldP spid="27" grpId="0" animBg="1"/>
      <p:bldP spid="27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D681E-6D4D-794F-B30A-95D2FA218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730EB-BD7D-BB41-9287-EA2A592BBE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674" y="1682496"/>
            <a:ext cx="9595485" cy="5783176"/>
          </a:xfrm>
        </p:spPr>
        <p:txBody>
          <a:bodyPr/>
          <a:lstStyle/>
          <a:p>
            <a:r>
              <a:rPr lang="en-US" sz="2800" dirty="0"/>
              <a:t>Benchmarks: </a:t>
            </a:r>
          </a:p>
          <a:p>
            <a:pPr lvl="1"/>
            <a:r>
              <a:rPr lang="en-US" sz="2320" dirty="0"/>
              <a:t>conv2d from </a:t>
            </a:r>
            <a:r>
              <a:rPr lang="en-US" sz="2320" dirty="0" err="1"/>
              <a:t>ResNet</a:t>
            </a:r>
            <a:r>
              <a:rPr lang="en-US" sz="2320" dirty="0"/>
              <a:t>, </a:t>
            </a:r>
            <a:r>
              <a:rPr lang="en-US" sz="2320" dirty="0" err="1"/>
              <a:t>MobileNet</a:t>
            </a:r>
            <a:r>
              <a:rPr lang="en-US" sz="2320" dirty="0"/>
              <a:t>, and Yolo-9000</a:t>
            </a:r>
          </a:p>
          <a:p>
            <a:pPr lvl="1"/>
            <a:r>
              <a:rPr lang="en-US" sz="2320" dirty="0"/>
              <a:t>32 conv2ds in different shapes</a:t>
            </a:r>
          </a:p>
          <a:p>
            <a:r>
              <a:rPr lang="en-US" sz="2800" dirty="0"/>
              <a:t>Platforms: </a:t>
            </a:r>
          </a:p>
          <a:p>
            <a:pPr lvl="1"/>
            <a:r>
              <a:rPr lang="en-US" sz="2320" dirty="0"/>
              <a:t>8-cores i7-9700K with AVX2, </a:t>
            </a:r>
          </a:p>
          <a:p>
            <a:pPr lvl="1"/>
            <a:r>
              <a:rPr lang="en-US" sz="2320" dirty="0"/>
              <a:t>18-cores i9-10980XE with AVX512</a:t>
            </a:r>
          </a:p>
          <a:p>
            <a:r>
              <a:rPr lang="en-US" sz="2800" dirty="0"/>
              <a:t>Performance comparison</a:t>
            </a:r>
          </a:p>
          <a:p>
            <a:pPr lvl="1"/>
            <a:r>
              <a:rPr lang="en-US" sz="2320" dirty="0" err="1"/>
              <a:t>oneDNN</a:t>
            </a:r>
            <a:r>
              <a:rPr lang="en-US" sz="2320" dirty="0"/>
              <a:t>: high-optimized library</a:t>
            </a:r>
          </a:p>
          <a:p>
            <a:pPr lvl="1"/>
            <a:r>
              <a:rPr lang="en-US" sz="2320" dirty="0" err="1"/>
              <a:t>AutoTVM</a:t>
            </a:r>
            <a:r>
              <a:rPr lang="en-US" sz="2320" dirty="0"/>
              <a:t>: ML-based autotuning compiler</a:t>
            </a:r>
          </a:p>
          <a:p>
            <a:pPr lvl="1"/>
            <a:r>
              <a:rPr lang="en-US" sz="2320" dirty="0"/>
              <a:t>Mopt-1: best implementation found by model</a:t>
            </a:r>
          </a:p>
          <a:p>
            <a:pPr lvl="1"/>
            <a:r>
              <a:rPr lang="en-US" sz="2320" dirty="0"/>
              <a:t>Mopt-5: actual best implementation among the top-5 found by model</a:t>
            </a:r>
          </a:p>
          <a:p>
            <a:endParaRPr lang="en-US" sz="2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82DB6C-74CB-8941-AA58-D0871801F1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540CAE-370C-5A4F-8522-C0E6F000B8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BBC8E4C-BEFD-FB4C-9C78-DC67F20252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C6658EC-31FD-4743-8CD2-B6180368FE5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C738CFF8-7F08-3442-AD9E-43D61964BCE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1331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2866">
        <p:fade/>
      </p:transition>
    </mc:Choice>
    <mc:Fallback xmlns="">
      <p:transition spd="med" advTm="62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AB24-10FC-194D-AD56-D78103D5D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Experiment: performance comparison 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00734EE-4DFC-B644-B08C-1367BAC380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828675" y="1592902"/>
            <a:ext cx="9594850" cy="197435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6F98A5-9788-1C4A-AF98-54FD6FA3A1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39E8E3-4458-854A-9C6B-02B5A83E2C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1268B50-BCCF-7441-9547-EF1B5D508F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ADABA74-BB13-6440-A1E5-B8B5181DC3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CB9741-1E45-654F-91E4-E66F49753B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109" y="4344471"/>
            <a:ext cx="10312581" cy="251659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9860979-CD6C-0A45-95CB-595422B4906D}"/>
              </a:ext>
            </a:extLst>
          </p:cNvPr>
          <p:cNvSpPr txBox="1"/>
          <p:nvPr/>
        </p:nvSpPr>
        <p:spPr>
          <a:xfrm>
            <a:off x="828675" y="3729833"/>
            <a:ext cx="994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Parallel conv2d performance comparison on Intel 8-core i7-9700K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242A12-C699-254F-8E12-4F0ACF5502BB}"/>
              </a:ext>
            </a:extLst>
          </p:cNvPr>
          <p:cNvSpPr txBox="1"/>
          <p:nvPr/>
        </p:nvSpPr>
        <p:spPr>
          <a:xfrm>
            <a:off x="828675" y="7089710"/>
            <a:ext cx="994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Parallel conv2d performance comparison on Intel 18-core i9-10980XE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62C7ECE-1736-5746-8F52-1237EE927A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132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785">
        <p:fade/>
      </p:transition>
    </mc:Choice>
    <mc:Fallback xmlns="">
      <p:transition spd="med" advTm="187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FE974-243B-7549-8FB5-4B655870F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2D62D-0430-8B48-B8A8-725F7A3E96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8657" y="1554749"/>
            <a:ext cx="9595485" cy="5350804"/>
          </a:xfrm>
        </p:spPr>
        <p:txBody>
          <a:bodyPr/>
          <a:lstStyle/>
          <a:p>
            <a:r>
              <a:rPr lang="en-US" sz="3000" dirty="0"/>
              <a:t>We proposed a new approach to find the best configuration for optimizing conv2d</a:t>
            </a:r>
          </a:p>
          <a:p>
            <a:r>
              <a:rPr lang="en-US" sz="3000" dirty="0"/>
              <a:t>We created an effective analytical modeling approach which is exploited to achieve dramatic space pruning</a:t>
            </a:r>
          </a:p>
          <a:p>
            <a:r>
              <a:rPr lang="en-US" sz="3000" dirty="0"/>
              <a:t>We demonstrate that achieved performance can be comparable to or better than state-of-the-art</a:t>
            </a:r>
          </a:p>
          <a:p>
            <a:r>
              <a:rPr lang="en-US" sz="3000" b="1" dirty="0"/>
              <a:t>Acknowledgments: </a:t>
            </a:r>
            <a:r>
              <a:rPr lang="en-US" sz="3000" dirty="0"/>
              <a:t>This work was supported in part by the U.S. National Science Foundation through awards 1946752, 1919122 and 2018016.</a:t>
            </a:r>
            <a:endParaRPr lang="en-US" sz="3000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92BDD8-9847-4F48-9FCE-A5DE88E46B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B4FB16-268B-2B44-9839-5184D1EFEE6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51A93C-C8B3-7341-ADA5-16D425FE10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73C167-41B7-6D45-BC25-F77B78A804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185C11AD-03C2-154F-B85C-2FA5B6C0F2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00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4568">
        <p:fade/>
      </p:transition>
    </mc:Choice>
    <mc:Fallback xmlns="">
      <p:transition spd="med" advTm="445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9A4C2-3A64-3C48-9926-87FB2A49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listening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972A2-BEF9-BF47-9FD5-9CCDF92BD6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Questions </a:t>
            </a:r>
            <a:r>
              <a:rPr lang="en-US" dirty="0">
                <a:latin typeface="Garamond" panose="02020404030301010803" pitchFamily="18" charset="0"/>
              </a:rPr>
              <a:t>?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345FA9-F862-154B-9569-65AD390417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356761-2C12-7442-BB39-CBA8D79163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6E9C66-6C1E-8B4D-9FD9-387804F139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ED5CA06-4037-B745-9EA2-D4AFE6BC14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B11A6C3-AF64-9643-B1B2-6342B983F5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40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383">
        <p:fade/>
      </p:transition>
    </mc:Choice>
    <mc:Fallback xmlns="">
      <p:transition spd="med" advTm="43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C93BA-8D44-5740-A36E-92580E27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C182C-BB75-D341-BF33-625CE5EB18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  <a:p>
            <a:r>
              <a:rPr lang="en-US" dirty="0"/>
              <a:t>Existing work</a:t>
            </a:r>
          </a:p>
          <a:p>
            <a:r>
              <a:rPr lang="en-US" dirty="0"/>
              <a:t>System overview</a:t>
            </a:r>
          </a:p>
          <a:p>
            <a:r>
              <a:rPr lang="en-US" dirty="0"/>
              <a:t>Modeling data volume</a:t>
            </a:r>
          </a:p>
          <a:p>
            <a:r>
              <a:rPr lang="en-US" dirty="0"/>
              <a:t>Strength of analytical pruning</a:t>
            </a:r>
          </a:p>
          <a:p>
            <a:r>
              <a:rPr lang="en-US" dirty="0"/>
              <a:t>High-performance code generation</a:t>
            </a:r>
          </a:p>
          <a:p>
            <a:r>
              <a:rPr lang="en-US" dirty="0"/>
              <a:t>Experiment evaluation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8ACAAB-A200-E84B-A1A3-C87330BA5F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BB0F1D-E474-6B4A-916E-1D5843DD98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702830-0680-4043-A221-F689E277F4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D34275-6940-D846-B523-194952F4D2A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1AF6586-D08A-6A42-89CA-78D8F9BCF7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9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9232">
        <p:fade/>
      </p:transition>
    </mc:Choice>
    <mc:Fallback xmlns="">
      <p:transition spd="med" advTm="392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FBC9B-ECCD-1D41-B71C-F4456DD2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EA14FE-DAD5-EC4F-9EB7-78CA8DFB74B0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28674" y="1364313"/>
                <a:ext cx="9693022" cy="6101359"/>
              </a:xfrm>
            </p:spPr>
            <p:txBody>
              <a:bodyPr/>
              <a:lstStyle/>
              <a:p>
                <a:r>
                  <a:rPr lang="en-US" dirty="0"/>
                  <a:t>Convolutional neural network(CNN): core of many deep learning application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Conv2d: all convolution layers in CNN</a:t>
                </a:r>
              </a:p>
              <a:p>
                <a:pPr marL="548640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𝑂𝑢𝑡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  <m:d>
                            <m:dPr>
                              <m:begChr m:val="[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𝐾𝑒𝑟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])</m:t>
                      </m:r>
                    </m:oMath>
                  </m:oMathPara>
                </a14:m>
                <a:endParaRPr lang="en-US" sz="2400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EA14FE-DAD5-EC4F-9EB7-78CA8DFB74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28674" y="1364313"/>
                <a:ext cx="9693022" cy="6101359"/>
              </a:xfrm>
              <a:blipFill>
                <a:blip r:embed="rId6"/>
                <a:stretch>
                  <a:fillRect l="-1571" t="-1455" b="-16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7D95F6-A00C-F342-98F6-A7A9C66F39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F5D76E-353E-844D-AA66-6B111A201B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38CDCC-E30F-5A42-834A-3306812EE4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178D3FB-4DC3-EC4A-BA35-5DBD2423535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30" name="Picture 6" descr="Convolutional Neural Network (Clarifai)">
            <a:extLst>
              <a:ext uri="{FF2B5EF4-FFF2-40B4-BE49-F238E27FC236}">
                <a16:creationId xmlns:a16="http://schemas.microsoft.com/office/drawing/2014/main" id="{50E79F7D-2C8D-D143-9D9F-47C0965D1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740" y="2486531"/>
            <a:ext cx="7927319" cy="1928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v2d: Finally Understand What Happens in the Forward Pass | by ⭐Axel  Thevenot | Towards Data Science">
            <a:extLst>
              <a:ext uri="{FF2B5EF4-FFF2-40B4-BE49-F238E27FC236}">
                <a16:creationId xmlns:a16="http://schemas.microsoft.com/office/drawing/2014/main" id="{DA254614-1A5B-BB42-AEE0-533C92E349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3099" y="5695950"/>
            <a:ext cx="4546600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6C372B4-EF96-A94A-B305-81192DC512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5256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5902">
        <p:fade/>
      </p:transition>
    </mc:Choice>
    <mc:Fallback xmlns="">
      <p:transition spd="med" advTm="859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FBC9B-ECCD-1D41-B71C-F4456DD2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EA14FE-DAD5-EC4F-9EB7-78CA8DFB74B0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28674" y="1364313"/>
                <a:ext cx="9693022" cy="3331865"/>
              </a:xfrm>
            </p:spPr>
            <p:txBody>
              <a:bodyPr/>
              <a:lstStyle/>
              <a:p>
                <a:r>
                  <a:rPr lang="en-US" sz="3200" dirty="0"/>
                  <a:t>Necessity of optimizing conv2d</a:t>
                </a:r>
              </a:p>
              <a:p>
                <a:pPr marL="548640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𝑂𝑢𝑡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/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𝐼𝑛</m:t>
                          </m:r>
                          <m:d>
                            <m:dPr>
                              <m:begChr m:val="[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𝐾𝑒𝑟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])</m:t>
                      </m:r>
                    </m:oMath>
                  </m:oMathPara>
                </a14:m>
                <a:endParaRPr lang="en-US" sz="20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72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72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  <m:r>
                          <a:rPr lang="en-US" sz="272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272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sz="272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sSub>
                      <m:sSubPr>
                        <m:ctrlPr>
                          <a:rPr lang="en-US" sz="272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sSub>
                      <m:sSubPr>
                        <m:ctrlPr>
                          <a:rPr lang="en-US" sz="272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b>
                      <m:sSubPr>
                        <m:ctrlPr>
                          <a:rPr lang="en-US" sz="272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sSub>
                      <m:sSubPr>
                        <m:ctrlPr>
                          <a:rPr lang="en-US" sz="272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72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720" dirty="0"/>
                  <a:t>)  iterations &amp; data access</a:t>
                </a:r>
              </a:p>
              <a:p>
                <a:pPr lvl="1"/>
                <a:r>
                  <a:rPr lang="en-US" sz="2720" dirty="0"/>
                  <a:t>Unoptimized code has massive memory requests</a:t>
                </a:r>
              </a:p>
              <a:p>
                <a:r>
                  <a:rPr lang="en-US" sz="3200" dirty="0"/>
                  <a:t>How large the design exploration space of conv2d is?</a:t>
                </a:r>
              </a:p>
              <a:p>
                <a:pPr lvl="1"/>
                <a:r>
                  <a:rPr lang="en-US" sz="2720" dirty="0"/>
                  <a:t>Changing loop order creates 7! variations</a:t>
                </a:r>
              </a:p>
              <a:p>
                <a:pPr lvl="1"/>
                <a:r>
                  <a:rPr lang="en-US" sz="2720" dirty="0"/>
                  <a:t>Tiling each loop once creates 14D loop nest</a:t>
                </a:r>
              </a:p>
              <a:p>
                <a:pPr lvl="1"/>
                <a:r>
                  <a:rPr lang="en-US" sz="2720" dirty="0"/>
                  <a:t>Tiling schema should</a:t>
                </a:r>
              </a:p>
              <a:p>
                <a:pPr marL="548640" lvl="1" indent="0">
                  <a:buNone/>
                </a:pPr>
                <a:r>
                  <a:rPr lang="en-US" sz="2720" dirty="0"/>
                  <a:t>    related to architecture</a:t>
                </a:r>
              </a:p>
              <a:p>
                <a:pPr lvl="1"/>
                <a:endParaRPr lang="en-US" sz="2720" dirty="0"/>
              </a:p>
              <a:p>
                <a:endParaRPr lang="en-US" sz="3200" dirty="0"/>
              </a:p>
              <a:p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EA14FE-DAD5-EC4F-9EB7-78CA8DFB74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28674" y="1364313"/>
                <a:ext cx="9693022" cy="3331865"/>
              </a:xfrm>
              <a:blipFill>
                <a:blip r:embed="rId6"/>
                <a:stretch>
                  <a:fillRect l="-1440" t="-19392" b="-61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7D95F6-A00C-F342-98F6-A7A9C66F39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F5D76E-353E-844D-AA66-6B111A201B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38CDCC-E30F-5A42-834A-3306812EE4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178D3FB-4DC3-EC4A-BA35-5DBD2423535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64DC234-322E-C440-AC8E-71B6B5F364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79160" y="5681828"/>
            <a:ext cx="4445000" cy="16510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19C29D0-542A-BE4A-BA3D-36F5A6A08BA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233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9147">
        <p:fade/>
      </p:transition>
    </mc:Choice>
    <mc:Fallback xmlns="">
      <p:transition spd="med" advTm="891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FBC9B-ECCD-1D41-B71C-F4456DD2B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A14FE-DAD5-EC4F-9EB7-78CA8DFB7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674" y="1364313"/>
            <a:ext cx="9693022" cy="3331865"/>
          </a:xfrm>
        </p:spPr>
        <p:txBody>
          <a:bodyPr/>
          <a:lstStyle/>
          <a:p>
            <a:r>
              <a:rPr lang="en-US" sz="3200" dirty="0"/>
              <a:t>Design space exploration of 2-level hierarchy</a:t>
            </a:r>
            <a:endParaRPr lang="en-US" sz="272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7D95F6-A00C-F342-98F6-A7A9C66F39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F5D76E-353E-844D-AA66-6B111A201B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38CDCC-E30F-5A42-834A-3306812EE4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178D3FB-4DC3-EC4A-BA35-5DBD2423535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ADA0D7-6148-6645-9500-FBF74D3C9C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79850" y="2054870"/>
            <a:ext cx="5016500" cy="13843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97EB426-61CE-314C-BCC1-9E96359E9F1C}"/>
              </a:ext>
            </a:extLst>
          </p:cNvPr>
          <p:cNvSpPr/>
          <p:nvPr/>
        </p:nvSpPr>
        <p:spPr>
          <a:xfrm>
            <a:off x="1015999" y="2161081"/>
            <a:ext cx="2091705" cy="117616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Memory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4284975-D3C8-2741-B60E-4C70B66323AF}"/>
              </a:ext>
            </a:extLst>
          </p:cNvPr>
          <p:cNvSpPr/>
          <p:nvPr/>
        </p:nvSpPr>
        <p:spPr>
          <a:xfrm>
            <a:off x="1183892" y="4275878"/>
            <a:ext cx="1755916" cy="10997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Cache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E3CF5F4-1866-E740-92DB-7CE7984C3409}"/>
              </a:ext>
            </a:extLst>
          </p:cNvPr>
          <p:cNvSpPr/>
          <p:nvPr/>
        </p:nvSpPr>
        <p:spPr>
          <a:xfrm>
            <a:off x="1183892" y="6303187"/>
            <a:ext cx="1907810" cy="96868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921DC1-7A02-434B-9082-5D54C9C928D1}"/>
              </a:ext>
            </a:extLst>
          </p:cNvPr>
          <p:cNvSpPr txBox="1"/>
          <p:nvPr/>
        </p:nvSpPr>
        <p:spPr>
          <a:xfrm>
            <a:off x="265562" y="3596410"/>
            <a:ext cx="1859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Data movement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333755-47C2-E84F-85E9-7DF057319CD1}"/>
              </a:ext>
            </a:extLst>
          </p:cNvPr>
          <p:cNvSpPr txBox="1"/>
          <p:nvPr/>
        </p:nvSpPr>
        <p:spPr>
          <a:xfrm>
            <a:off x="60196" y="5558317"/>
            <a:ext cx="1859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Data movement</a:t>
            </a:r>
          </a:p>
        </p:txBody>
      </p:sp>
      <p:sp>
        <p:nvSpPr>
          <p:cNvPr id="36" name="Up-Down Arrow 35">
            <a:extLst>
              <a:ext uri="{FF2B5EF4-FFF2-40B4-BE49-F238E27FC236}">
                <a16:creationId xmlns:a16="http://schemas.microsoft.com/office/drawing/2014/main" id="{CE1C7639-18E6-CE4C-AEE9-AD8D7D30E5FE}"/>
              </a:ext>
            </a:extLst>
          </p:cNvPr>
          <p:cNvSpPr/>
          <p:nvPr/>
        </p:nvSpPr>
        <p:spPr>
          <a:xfrm>
            <a:off x="1976450" y="3404371"/>
            <a:ext cx="429933" cy="804378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Up-Down Arrow 36">
            <a:extLst>
              <a:ext uri="{FF2B5EF4-FFF2-40B4-BE49-F238E27FC236}">
                <a16:creationId xmlns:a16="http://schemas.microsoft.com/office/drawing/2014/main" id="{E6248A61-EF22-0844-9544-4116749E1703}"/>
              </a:ext>
            </a:extLst>
          </p:cNvPr>
          <p:cNvSpPr/>
          <p:nvPr/>
        </p:nvSpPr>
        <p:spPr>
          <a:xfrm>
            <a:off x="1921377" y="5437227"/>
            <a:ext cx="429933" cy="804378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F0A7316-5E4E-7741-AB0F-BA4F9DBA1721}"/>
              </a:ext>
            </a:extLst>
          </p:cNvPr>
          <p:cNvSpPr txBox="1"/>
          <p:nvPr/>
        </p:nvSpPr>
        <p:spPr>
          <a:xfrm>
            <a:off x="3614924" y="3436336"/>
            <a:ext cx="70332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Loop order &amp; tile-sizes decide data movement volume between memory and cache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5B95A33-5BD1-C042-BBE7-C5719587F434}"/>
              </a:ext>
            </a:extLst>
          </p:cNvPr>
          <p:cNvSpPr txBox="1"/>
          <p:nvPr/>
        </p:nvSpPr>
        <p:spPr>
          <a:xfrm>
            <a:off x="3554159" y="5445961"/>
            <a:ext cx="6962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Loop order &amp; tile-sizes decide data movement volume between cache and register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D8DD5D59-DAF7-4043-B4A6-49915A1C87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5489" y="4125161"/>
            <a:ext cx="4737100" cy="13208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FB76A7AD-794F-4C4E-87E4-CFF06CF2A6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95489" y="6123221"/>
            <a:ext cx="4711700" cy="158750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87E73EB9-6FD6-FC43-8C2E-5C34A9F91523}"/>
              </a:ext>
            </a:extLst>
          </p:cNvPr>
          <p:cNvSpPr txBox="1"/>
          <p:nvPr/>
        </p:nvSpPr>
        <p:spPr>
          <a:xfrm>
            <a:off x="9072937" y="2232214"/>
            <a:ext cx="18619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7! Permutations</a:t>
            </a:r>
          </a:p>
          <a:p>
            <a:r>
              <a:rPr lang="en-US" sz="2000" dirty="0"/>
              <a:t>7 tile-size vars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2A453B1-5A7E-7D48-8240-652F4AE8C42D}"/>
              </a:ext>
            </a:extLst>
          </p:cNvPr>
          <p:cNvSpPr txBox="1"/>
          <p:nvPr/>
        </p:nvSpPr>
        <p:spPr>
          <a:xfrm>
            <a:off x="8996350" y="4437853"/>
            <a:ext cx="18619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7! Permutations</a:t>
            </a:r>
          </a:p>
          <a:p>
            <a:r>
              <a:rPr lang="en-US" sz="2000" dirty="0"/>
              <a:t>7 tile-size vars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95B544E-E7BB-2648-B83E-494566688CB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001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7607">
        <p:fade/>
      </p:transition>
    </mc:Choice>
    <mc:Fallback xmlns="">
      <p:transition spd="med" advTm="1176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4" grpId="0" animBg="1"/>
      <p:bldP spid="15" grpId="0" animBg="1"/>
      <p:bldP spid="17" grpId="0" animBg="1"/>
      <p:bldP spid="25" grpId="0"/>
      <p:bldP spid="26" grpId="0"/>
      <p:bldP spid="36" grpId="0" animBg="1"/>
      <p:bldP spid="37" grpId="0" animBg="1"/>
      <p:bldP spid="40" grpId="0"/>
      <p:bldP spid="41" grpId="0"/>
      <p:bldP spid="49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A8FE2-F60B-7E46-9263-61508161A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work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59B100-235C-6841-A2BF-87A0B9510EC5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28674" y="1554748"/>
                <a:ext cx="9595485" cy="5931901"/>
              </a:xfrm>
            </p:spPr>
            <p:txBody>
              <a:bodyPr/>
              <a:lstStyle/>
              <a:p>
                <a:r>
                  <a:rPr lang="en-US" sz="3200" dirty="0"/>
                  <a:t>Key challenge: enormous space of tiling sizes &amp; loop permutations</a:t>
                </a:r>
              </a:p>
              <a:p>
                <a:pPr lvl="1"/>
                <a:r>
                  <a:rPr lang="en-US" sz="2800" dirty="0"/>
                  <a:t>L levels of cache contains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7!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p>
                    </m:sSup>
                  </m:oMath>
                </a14:m>
                <a:r>
                  <a:rPr lang="en-US" sz="2800" dirty="0"/>
                  <a:t> permutations</a:t>
                </a:r>
              </a:p>
              <a:p>
                <a:pPr lvl="1"/>
                <a:r>
                  <a:rPr lang="en-US" sz="2800" dirty="0"/>
                  <a:t>Each permutation includes 7*L tile-size variable </a:t>
                </a:r>
              </a:p>
              <a:p>
                <a:r>
                  <a:rPr lang="en-US" sz="3200" dirty="0"/>
                  <a:t>Current state-of-the-art</a:t>
                </a:r>
              </a:p>
              <a:p>
                <a:pPr lvl="1"/>
                <a:r>
                  <a:rPr lang="en-US" sz="2800" dirty="0"/>
                  <a:t>Fixed loop schedule library: </a:t>
                </a:r>
                <a:r>
                  <a:rPr lang="en-US" sz="2800" dirty="0" err="1"/>
                  <a:t>oneDNN</a:t>
                </a:r>
                <a:r>
                  <a:rPr lang="en-US" sz="2800" dirty="0"/>
                  <a:t>(MKL)</a:t>
                </a:r>
              </a:p>
              <a:p>
                <a:pPr lvl="1"/>
                <a:r>
                  <a:rPr lang="en-US" sz="2800" dirty="0"/>
                  <a:t>Autotuning &amp; ML-based tuning: </a:t>
                </a:r>
                <a:r>
                  <a:rPr lang="en-US" sz="2800" dirty="0" err="1"/>
                  <a:t>AutoTVM</a:t>
                </a:r>
                <a:endParaRPr lang="en-US" sz="2800" dirty="0"/>
              </a:p>
              <a:p>
                <a:pPr lvl="1"/>
                <a:r>
                  <a:rPr lang="en-US" sz="2800" dirty="0"/>
                  <a:t>Polyhedral compilers: Pluto</a:t>
                </a:r>
              </a:p>
              <a:p>
                <a:r>
                  <a:rPr lang="en-US" sz="3200" b="1" dirty="0"/>
                  <a:t>We propose a method that comprehensively analyzes the full design exploration space</a:t>
                </a:r>
              </a:p>
              <a:p>
                <a:endParaRPr lang="en-US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59B100-235C-6841-A2BF-87A0B9510E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28674" y="1554748"/>
                <a:ext cx="9595485" cy="5931901"/>
              </a:xfrm>
              <a:blipFill>
                <a:blip r:embed="rId6"/>
                <a:stretch>
                  <a:fillRect l="-1455" t="-1282" r="-1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55CA9-F956-B648-87D7-79482AED0A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7C1B16-2C3C-4C48-A3DE-E203B9E78A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31FFC0-1133-1941-A6BD-AB108887F5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257A34-17DC-8D4A-B7EC-A6EDF2FF7C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AE0BE477-1E8A-9E4D-B300-B5586BFB518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356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1307">
        <p:fade/>
      </p:transition>
    </mc:Choice>
    <mc:Fallback xmlns="">
      <p:transition spd="med" advTm="1013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C2FEA-7B81-3F43-B2D4-D320B557D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07AFD-8E82-014A-9616-6D30DC7EF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30275" y="3247459"/>
            <a:ext cx="9595485" cy="4239191"/>
          </a:xfrm>
        </p:spPr>
        <p:txBody>
          <a:bodyPr/>
          <a:lstStyle/>
          <a:p>
            <a:r>
              <a:rPr lang="en-US" sz="3200" dirty="0"/>
              <a:t>Stage 1: Modeling &amp; pruning</a:t>
            </a:r>
          </a:p>
          <a:p>
            <a:pPr lvl="1"/>
            <a:r>
              <a:rPr lang="en-US" sz="2720" dirty="0"/>
              <a:t>Modeling data volume in analytical expression</a:t>
            </a:r>
          </a:p>
          <a:p>
            <a:pPr lvl="1"/>
            <a:r>
              <a:rPr lang="en-US" sz="2720" dirty="0"/>
              <a:t>Pruning to eliminate design space explosion</a:t>
            </a:r>
          </a:p>
          <a:p>
            <a:r>
              <a:rPr lang="en-US" sz="3200" dirty="0"/>
              <a:t>Stage 2: Solving machinery</a:t>
            </a:r>
          </a:p>
          <a:p>
            <a:pPr lvl="1"/>
            <a:r>
              <a:rPr lang="en-US" sz="2720" dirty="0"/>
              <a:t>Find the solution of the modelled problem</a:t>
            </a:r>
          </a:p>
          <a:p>
            <a:r>
              <a:rPr lang="en-US" sz="3200" dirty="0"/>
              <a:t>Stage 3: Code generation</a:t>
            </a:r>
          </a:p>
          <a:p>
            <a:pPr lvl="1"/>
            <a:r>
              <a:rPr lang="en-US" sz="2720" dirty="0"/>
              <a:t>Parallelism, SIMD, etc.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A45E6C-F952-EB4F-A119-7998F86EF1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E0C4AF-C861-EF45-8247-DEA14ED6BC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12DE67-1BDA-B641-B075-84A9D9F8F7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B6F980-B745-A04B-8794-2E95549E915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BAB32FC6-E8E6-DC45-9EF8-A2221F23F5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641" y="1615687"/>
            <a:ext cx="10381296" cy="1268481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C38130D-E4C7-2B4F-94A9-C10E8F01048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217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6869">
        <p:fade/>
      </p:transition>
    </mc:Choice>
    <mc:Fallback xmlns="">
      <p:transition spd="med" advTm="568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995E9-0098-954A-9847-B953C9EA8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volume </a:t>
            </a:r>
            <a:r>
              <a:rPr lang="en-US" dirty="0" err="1"/>
              <a:t>Modle</a:t>
            </a:r>
            <a:r>
              <a:rPr lang="en-US" dirty="0"/>
              <a:t>: </a:t>
            </a:r>
            <a:r>
              <a:rPr lang="en-US" dirty="0" err="1"/>
              <a:t>Matmul</a:t>
            </a:r>
            <a:r>
              <a:rPr lang="en-US" dirty="0"/>
              <a:t> example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163844-EDF6-FB49-9379-6C6214CB66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1688A3-7614-B34C-A519-E6F1F084BB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48D9FB-5F31-DF43-88C0-7F904B2066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DE8823-9E57-A047-9B12-5CFAD95FED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704438-67B9-304C-B7D9-3CC444B53082}"/>
              </a:ext>
            </a:extLst>
          </p:cNvPr>
          <p:cNvSpPr/>
          <p:nvPr/>
        </p:nvSpPr>
        <p:spPr>
          <a:xfrm>
            <a:off x="7797964" y="4111413"/>
            <a:ext cx="2475323" cy="233574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239005-1296-494E-936E-EA9A42B8A913}"/>
              </a:ext>
            </a:extLst>
          </p:cNvPr>
          <p:cNvSpPr/>
          <p:nvPr/>
        </p:nvSpPr>
        <p:spPr>
          <a:xfrm>
            <a:off x="5164201" y="1682042"/>
            <a:ext cx="2475322" cy="18175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231ECF-7EF1-EA4C-A1D8-B95C7525DC15}"/>
              </a:ext>
            </a:extLst>
          </p:cNvPr>
          <p:cNvSpPr/>
          <p:nvPr/>
        </p:nvSpPr>
        <p:spPr>
          <a:xfrm>
            <a:off x="7797964" y="1682043"/>
            <a:ext cx="2475322" cy="18175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B2C9244-BAD6-FD42-A0C6-B783EBE6CFAD}"/>
              </a:ext>
            </a:extLst>
          </p:cNvPr>
          <p:cNvSpPr/>
          <p:nvPr/>
        </p:nvSpPr>
        <p:spPr>
          <a:xfrm>
            <a:off x="7797965" y="4132762"/>
            <a:ext cx="1097680" cy="10181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Btile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B320FB-041A-EE42-BAFB-3CE63849091B}"/>
              </a:ext>
            </a:extLst>
          </p:cNvPr>
          <p:cNvSpPr/>
          <p:nvPr/>
        </p:nvSpPr>
        <p:spPr>
          <a:xfrm>
            <a:off x="5164598" y="1671655"/>
            <a:ext cx="942691" cy="71137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Atile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03F63DD-CC59-F043-9AA8-2533CD72260C}"/>
              </a:ext>
            </a:extLst>
          </p:cNvPr>
          <p:cNvCxnSpPr>
            <a:cxnSpLocks/>
          </p:cNvCxnSpPr>
          <p:nvPr/>
        </p:nvCxnSpPr>
        <p:spPr>
          <a:xfrm>
            <a:off x="10424161" y="1709635"/>
            <a:ext cx="7566" cy="18108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098F3CB-28CB-D84D-BB46-078160FA2A13}"/>
              </a:ext>
            </a:extLst>
          </p:cNvPr>
          <p:cNvSpPr txBox="1"/>
          <p:nvPr/>
        </p:nvSpPr>
        <p:spPr>
          <a:xfrm>
            <a:off x="10523131" y="2374502"/>
            <a:ext cx="2600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i</a:t>
            </a:r>
            <a:endParaRPr lang="en-US" sz="20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C71917-F26F-894C-9027-A8279CE175D9}"/>
              </a:ext>
            </a:extLst>
          </p:cNvPr>
          <p:cNvCxnSpPr>
            <a:cxnSpLocks/>
          </p:cNvCxnSpPr>
          <p:nvPr/>
        </p:nvCxnSpPr>
        <p:spPr>
          <a:xfrm>
            <a:off x="7639523" y="4111413"/>
            <a:ext cx="0" cy="23357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50FA655-B57A-384D-AB2D-63E22D0A282F}"/>
              </a:ext>
            </a:extLst>
          </p:cNvPr>
          <p:cNvSpPr txBox="1"/>
          <p:nvPr/>
        </p:nvSpPr>
        <p:spPr>
          <a:xfrm>
            <a:off x="7300294" y="4822792"/>
            <a:ext cx="260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k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031B7DE-EBB3-734C-8AB8-412137722862}"/>
              </a:ext>
            </a:extLst>
          </p:cNvPr>
          <p:cNvCxnSpPr>
            <a:cxnSpLocks/>
          </p:cNvCxnSpPr>
          <p:nvPr/>
        </p:nvCxnSpPr>
        <p:spPr>
          <a:xfrm>
            <a:off x="5164201" y="3608047"/>
            <a:ext cx="2387651" cy="46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C687CED-368B-4C48-A1D1-B52119EC6E5B}"/>
              </a:ext>
            </a:extLst>
          </p:cNvPr>
          <p:cNvSpPr txBox="1"/>
          <p:nvPr/>
        </p:nvSpPr>
        <p:spPr>
          <a:xfrm>
            <a:off x="6240157" y="3689669"/>
            <a:ext cx="260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k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5CCD3F0-4F8B-FE48-B6BC-8ED43153FAF8}"/>
              </a:ext>
            </a:extLst>
          </p:cNvPr>
          <p:cNvCxnSpPr>
            <a:cxnSpLocks/>
          </p:cNvCxnSpPr>
          <p:nvPr/>
        </p:nvCxnSpPr>
        <p:spPr>
          <a:xfrm>
            <a:off x="7885635" y="3636522"/>
            <a:ext cx="2387651" cy="46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4C982C4-DF1D-F048-94EB-41DAA015C628}"/>
              </a:ext>
            </a:extLst>
          </p:cNvPr>
          <p:cNvSpPr txBox="1"/>
          <p:nvPr/>
        </p:nvSpPr>
        <p:spPr>
          <a:xfrm>
            <a:off x="8783350" y="3690407"/>
            <a:ext cx="260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j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9A974CC-D0AE-E04E-B10E-9FFDD44CA14A}"/>
              </a:ext>
            </a:extLst>
          </p:cNvPr>
          <p:cNvSpPr/>
          <p:nvPr/>
        </p:nvSpPr>
        <p:spPr>
          <a:xfrm>
            <a:off x="7797964" y="1682041"/>
            <a:ext cx="1115390" cy="7009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Ctile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F0C0857-CB1C-D347-9FBE-8B444FA06667}"/>
              </a:ext>
            </a:extLst>
          </p:cNvPr>
          <p:cNvSpPr txBox="1"/>
          <p:nvPr/>
        </p:nvSpPr>
        <p:spPr>
          <a:xfrm>
            <a:off x="939394" y="2132414"/>
            <a:ext cx="4386137" cy="40811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oi = 0:Ni:Ti</a:t>
            </a:r>
          </a:p>
          <a:p>
            <a:r>
              <a:rPr lang="en-US" dirty="0"/>
              <a:t>  For </a:t>
            </a:r>
            <a:r>
              <a:rPr lang="en-US" dirty="0" err="1"/>
              <a:t>oj</a:t>
            </a:r>
            <a:r>
              <a:rPr lang="en-US" dirty="0"/>
              <a:t> = 0:Nj:Tj</a:t>
            </a:r>
          </a:p>
          <a:p>
            <a:r>
              <a:rPr lang="en-US" dirty="0"/>
              <a:t>    For ok = 0:Nk:Tk</a:t>
            </a:r>
          </a:p>
          <a:p>
            <a:r>
              <a:rPr lang="en-US" dirty="0"/>
              <a:t>      For pi = 0:Ti:1</a:t>
            </a:r>
          </a:p>
          <a:p>
            <a:r>
              <a:rPr lang="en-US" dirty="0"/>
              <a:t>         For </a:t>
            </a:r>
            <a:r>
              <a:rPr lang="en-US" dirty="0" err="1"/>
              <a:t>pj</a:t>
            </a:r>
            <a:r>
              <a:rPr lang="en-US" dirty="0"/>
              <a:t> = 0:Tj:1</a:t>
            </a:r>
          </a:p>
          <a:p>
            <a:r>
              <a:rPr lang="en-US" dirty="0"/>
              <a:t>           For pk = 0:Tk:1</a:t>
            </a:r>
          </a:p>
          <a:p>
            <a:r>
              <a:rPr lang="en-US" dirty="0">
                <a:latin typeface="Bell MT" panose="02020503060305020303" pitchFamily="18" charset="77"/>
                <a:cs typeface="Apple Chancery" panose="03020702040506060504" pitchFamily="66" charset="-79"/>
              </a:rPr>
              <a:t>            C[</a:t>
            </a:r>
            <a:r>
              <a:rPr lang="en-US" dirty="0" err="1">
                <a:latin typeface="Bell MT" panose="02020503060305020303" pitchFamily="18" charset="77"/>
                <a:cs typeface="Apple Chancery" panose="03020702040506060504" pitchFamily="66" charset="-79"/>
              </a:rPr>
              <a:t>oi+pi</a:t>
            </a:r>
            <a:r>
              <a:rPr lang="en-US" dirty="0">
                <a:latin typeface="Bell MT" panose="02020503060305020303" pitchFamily="18" charset="77"/>
                <a:cs typeface="Apple Chancery" panose="03020702040506060504" pitchFamily="66" charset="-79"/>
              </a:rPr>
              <a:t>, </a:t>
            </a:r>
            <a:r>
              <a:rPr lang="en-US" dirty="0" err="1">
                <a:latin typeface="Bell MT" panose="02020503060305020303" pitchFamily="18" charset="77"/>
                <a:cs typeface="Apple Chancery" panose="03020702040506060504" pitchFamily="66" charset="-79"/>
              </a:rPr>
              <a:t>oj+pj</a:t>
            </a:r>
            <a:r>
              <a:rPr lang="en-US" dirty="0">
                <a:latin typeface="Bell MT" panose="02020503060305020303" pitchFamily="18" charset="77"/>
                <a:cs typeface="Apple Chancery" panose="03020702040506060504" pitchFamily="66" charset="-79"/>
              </a:rPr>
              <a:t>] += </a:t>
            </a:r>
          </a:p>
          <a:p>
            <a:r>
              <a:rPr lang="en-US" dirty="0">
                <a:latin typeface="Bell MT" panose="02020503060305020303" pitchFamily="18" charset="77"/>
                <a:cs typeface="Apple Chancery" panose="03020702040506060504" pitchFamily="66" charset="-79"/>
              </a:rPr>
              <a:t>              A[</a:t>
            </a:r>
            <a:r>
              <a:rPr lang="en-US" dirty="0" err="1">
                <a:latin typeface="Bell MT" panose="02020503060305020303" pitchFamily="18" charset="77"/>
                <a:cs typeface="Apple Chancery" panose="03020702040506060504" pitchFamily="66" charset="-79"/>
              </a:rPr>
              <a:t>oi+pi</a:t>
            </a:r>
            <a:r>
              <a:rPr lang="en-US" dirty="0">
                <a:latin typeface="Bell MT" panose="02020503060305020303" pitchFamily="18" charset="77"/>
                <a:cs typeface="Apple Chancery" panose="03020702040506060504" pitchFamily="66" charset="-79"/>
              </a:rPr>
              <a:t>, </a:t>
            </a:r>
            <a:r>
              <a:rPr lang="en-US" dirty="0" err="1">
                <a:latin typeface="Bell MT" panose="02020503060305020303" pitchFamily="18" charset="77"/>
                <a:cs typeface="Apple Chancery" panose="03020702040506060504" pitchFamily="66" charset="-79"/>
              </a:rPr>
              <a:t>ok+pk</a:t>
            </a:r>
            <a:r>
              <a:rPr lang="en-US" dirty="0">
                <a:latin typeface="Bell MT" panose="02020503060305020303" pitchFamily="18" charset="77"/>
                <a:cs typeface="Apple Chancery" panose="03020702040506060504" pitchFamily="66" charset="-79"/>
              </a:rPr>
              <a:t>]*</a:t>
            </a:r>
          </a:p>
          <a:p>
            <a:r>
              <a:rPr lang="en-US" dirty="0">
                <a:latin typeface="Bell MT" panose="02020503060305020303" pitchFamily="18" charset="77"/>
                <a:cs typeface="Apple Chancery" panose="03020702040506060504" pitchFamily="66" charset="-79"/>
              </a:rPr>
              <a:t>              B[</a:t>
            </a:r>
            <a:r>
              <a:rPr lang="en-US" dirty="0" err="1">
                <a:latin typeface="Bell MT" panose="02020503060305020303" pitchFamily="18" charset="77"/>
                <a:cs typeface="Apple Chancery" panose="03020702040506060504" pitchFamily="66" charset="-79"/>
              </a:rPr>
              <a:t>oj+pj</a:t>
            </a:r>
            <a:r>
              <a:rPr lang="en-US" dirty="0">
                <a:latin typeface="Bell MT" panose="02020503060305020303" pitchFamily="18" charset="77"/>
                <a:cs typeface="Apple Chancery" panose="03020702040506060504" pitchFamily="66" charset="-79"/>
              </a:rPr>
              <a:t>, </a:t>
            </a:r>
            <a:r>
              <a:rPr lang="en-US" dirty="0" err="1">
                <a:latin typeface="Bell MT" panose="02020503060305020303" pitchFamily="18" charset="77"/>
                <a:cs typeface="Apple Chancery" panose="03020702040506060504" pitchFamily="66" charset="-79"/>
              </a:rPr>
              <a:t>ok+pk</a:t>
            </a:r>
            <a:r>
              <a:rPr lang="en-US" dirty="0">
                <a:latin typeface="Bell MT" panose="02020503060305020303" pitchFamily="18" charset="77"/>
                <a:cs typeface="Apple Chancery" panose="03020702040506060504" pitchFamily="66" charset="-79"/>
              </a:rPr>
              <a:t>];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92728CE-89DD-034C-B49E-87CF6E118266}"/>
              </a:ext>
            </a:extLst>
          </p:cNvPr>
          <p:cNvSpPr/>
          <p:nvPr/>
        </p:nvSpPr>
        <p:spPr>
          <a:xfrm>
            <a:off x="1275644" y="3499555"/>
            <a:ext cx="3018563" cy="1323237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30B12B3-220A-9B48-9C50-C0EE72C09A1D}"/>
              </a:ext>
            </a:extLst>
          </p:cNvPr>
          <p:cNvCxnSpPr>
            <a:stCxn id="13" idx="1"/>
          </p:cNvCxnSpPr>
          <p:nvPr/>
        </p:nvCxnSpPr>
        <p:spPr>
          <a:xfrm flipH="1">
            <a:off x="4346160" y="2027344"/>
            <a:ext cx="818438" cy="14055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F3E0E05-171A-7947-9FA2-4F8CD4EE11E0}"/>
              </a:ext>
            </a:extLst>
          </p:cNvPr>
          <p:cNvCxnSpPr>
            <a:cxnSpLocks/>
          </p:cNvCxnSpPr>
          <p:nvPr/>
        </p:nvCxnSpPr>
        <p:spPr>
          <a:xfrm flipH="1">
            <a:off x="4346160" y="2274940"/>
            <a:ext cx="3451804" cy="15803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A0032E1-D70A-5A44-A728-1E52B8D30709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501251" y="4088533"/>
            <a:ext cx="3296714" cy="553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7CD7AC06-BB70-704A-9B0D-5796FD6E0DFC}"/>
              </a:ext>
            </a:extLst>
          </p:cNvPr>
          <p:cNvSpPr/>
          <p:nvPr/>
        </p:nvSpPr>
        <p:spPr>
          <a:xfrm>
            <a:off x="6128636" y="1663223"/>
            <a:ext cx="942691" cy="71137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Atile</a:t>
            </a:r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2DEC471-AC89-264E-8EB1-4162E6E8CEC2}"/>
              </a:ext>
            </a:extLst>
          </p:cNvPr>
          <p:cNvSpPr/>
          <p:nvPr/>
        </p:nvSpPr>
        <p:spPr>
          <a:xfrm>
            <a:off x="7806819" y="5186592"/>
            <a:ext cx="1097680" cy="10181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Btile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17534C2-E217-374A-9383-2729E823A514}"/>
              </a:ext>
            </a:extLst>
          </p:cNvPr>
          <p:cNvSpPr/>
          <p:nvPr/>
        </p:nvSpPr>
        <p:spPr>
          <a:xfrm>
            <a:off x="1049707" y="3097050"/>
            <a:ext cx="3018563" cy="402505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A1718DF-9513-CC46-B947-1E5E1245D3E2}"/>
              </a:ext>
            </a:extLst>
          </p:cNvPr>
          <p:cNvSpPr txBox="1"/>
          <p:nvPr/>
        </p:nvSpPr>
        <p:spPr>
          <a:xfrm>
            <a:off x="5116325" y="1335211"/>
            <a:ext cx="681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Tk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3C3224-56B3-5041-9EC7-B2D64B62A7BD}"/>
              </a:ext>
            </a:extLst>
          </p:cNvPr>
          <p:cNvSpPr txBox="1"/>
          <p:nvPr/>
        </p:nvSpPr>
        <p:spPr>
          <a:xfrm>
            <a:off x="4743174" y="1758186"/>
            <a:ext cx="681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Ti</a:t>
            </a:r>
            <a:endParaRPr lang="en-US" sz="20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CB96551-C45E-3E4C-B6A9-4ECFB51EDC5E}"/>
              </a:ext>
            </a:extLst>
          </p:cNvPr>
          <p:cNvSpPr txBox="1"/>
          <p:nvPr/>
        </p:nvSpPr>
        <p:spPr>
          <a:xfrm>
            <a:off x="7888203" y="3761063"/>
            <a:ext cx="681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Tj</a:t>
            </a:r>
            <a:endParaRPr lang="en-US" sz="20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F5D4810-A4CA-8D46-8C0C-93FC49850FDE}"/>
              </a:ext>
            </a:extLst>
          </p:cNvPr>
          <p:cNvSpPr txBox="1"/>
          <p:nvPr/>
        </p:nvSpPr>
        <p:spPr>
          <a:xfrm>
            <a:off x="8853636" y="4502319"/>
            <a:ext cx="681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Tk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5B48D423-45E4-A442-AC29-62CB878C3D9E}"/>
              </a:ext>
            </a:extLst>
          </p:cNvPr>
          <p:cNvSpPr/>
          <p:nvPr/>
        </p:nvSpPr>
        <p:spPr>
          <a:xfrm>
            <a:off x="2881311" y="5150907"/>
            <a:ext cx="4599772" cy="133048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Gabriola" pitchFamily="82" charset="0"/>
              </a:rPr>
              <a:t>Dv</a:t>
            </a:r>
            <a:r>
              <a:rPr lang="en-US" dirty="0">
                <a:latin typeface="Gabriola" pitchFamily="82" charset="0"/>
              </a:rPr>
              <a:t>=</a:t>
            </a:r>
            <a:r>
              <a:rPr lang="en-US" dirty="0" err="1">
                <a:latin typeface="Gabriola" pitchFamily="82" charset="0"/>
              </a:rPr>
              <a:t>TiTj+TiTk+TjTk</a:t>
            </a:r>
            <a:endParaRPr lang="en-US" dirty="0">
              <a:latin typeface="Gabriola" pitchFamily="82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8ED8455-0BCD-1148-AE8E-F6C0F4603F96}"/>
              </a:ext>
            </a:extLst>
          </p:cNvPr>
          <p:cNvSpPr txBox="1"/>
          <p:nvPr/>
        </p:nvSpPr>
        <p:spPr>
          <a:xfrm>
            <a:off x="1061746" y="6616036"/>
            <a:ext cx="5572488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Ni, Nj, </a:t>
            </a:r>
            <a:r>
              <a:rPr lang="en-US" dirty="0" err="1"/>
              <a:t>Nk</a:t>
            </a:r>
            <a:r>
              <a:rPr lang="en-US" dirty="0"/>
              <a:t> larger than cache capacity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BBE7B873-9843-DF4A-B310-939797452E60}"/>
              </a:ext>
            </a:extLst>
          </p:cNvPr>
          <p:cNvSpPr/>
          <p:nvPr/>
        </p:nvSpPr>
        <p:spPr>
          <a:xfrm>
            <a:off x="2700450" y="3530027"/>
            <a:ext cx="4599772" cy="133048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Gabriola" pitchFamily="82" charset="0"/>
              </a:rPr>
              <a:t>Dv</a:t>
            </a:r>
            <a:r>
              <a:rPr lang="en-US" dirty="0">
                <a:latin typeface="Gabriola" pitchFamily="82" charset="0"/>
              </a:rPr>
              <a:t>==</a:t>
            </a:r>
            <a:r>
              <a:rPr lang="en-US" dirty="0" err="1">
                <a:latin typeface="Gabriola" pitchFamily="82" charset="0"/>
              </a:rPr>
              <a:t>TiTj+TiNk+TjNk</a:t>
            </a:r>
            <a:endParaRPr lang="en-US" dirty="0">
              <a:latin typeface="Gabriola" pitchFamily="82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6734E1E-A603-804E-90B3-F5966927D5E2}"/>
              </a:ext>
            </a:extLst>
          </p:cNvPr>
          <p:cNvSpPr/>
          <p:nvPr/>
        </p:nvSpPr>
        <p:spPr>
          <a:xfrm>
            <a:off x="828675" y="2629684"/>
            <a:ext cx="3018563" cy="402505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Arrow 54">
            <a:extLst>
              <a:ext uri="{FF2B5EF4-FFF2-40B4-BE49-F238E27FC236}">
                <a16:creationId xmlns:a16="http://schemas.microsoft.com/office/drawing/2014/main" id="{D6518019-8BA4-9349-BB2C-B0CDA6F59E5B}"/>
              </a:ext>
            </a:extLst>
          </p:cNvPr>
          <p:cNvSpPr/>
          <p:nvPr/>
        </p:nvSpPr>
        <p:spPr>
          <a:xfrm rot="10800000">
            <a:off x="5782668" y="1591008"/>
            <a:ext cx="681429" cy="36424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4AB6814-BFF5-784D-9839-89BA50062F60}"/>
              </a:ext>
            </a:extLst>
          </p:cNvPr>
          <p:cNvSpPr txBox="1"/>
          <p:nvPr/>
        </p:nvSpPr>
        <p:spPr>
          <a:xfrm>
            <a:off x="5900480" y="1163344"/>
            <a:ext cx="11945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Spill out</a:t>
            </a:r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7A39EBE8-C901-8A4B-B7D1-1D06B50414BC}"/>
              </a:ext>
            </a:extLst>
          </p:cNvPr>
          <p:cNvSpPr/>
          <p:nvPr/>
        </p:nvSpPr>
        <p:spPr>
          <a:xfrm rot="16200000">
            <a:off x="7618958" y="5030538"/>
            <a:ext cx="681429" cy="36424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EC9FF08-D2EA-664C-BEFD-E41662609A87}"/>
              </a:ext>
            </a:extLst>
          </p:cNvPr>
          <p:cNvSpPr txBox="1"/>
          <p:nvPr/>
        </p:nvSpPr>
        <p:spPr>
          <a:xfrm>
            <a:off x="6730412" y="5429146"/>
            <a:ext cx="11945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Spill out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760E843-62FC-A54F-B5C9-22EEE39FE3C8}"/>
              </a:ext>
            </a:extLst>
          </p:cNvPr>
          <p:cNvSpPr/>
          <p:nvPr/>
        </p:nvSpPr>
        <p:spPr>
          <a:xfrm>
            <a:off x="5153682" y="2408739"/>
            <a:ext cx="942691" cy="71137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Atile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A18E647-C706-B243-B839-65001E7B71E2}"/>
              </a:ext>
            </a:extLst>
          </p:cNvPr>
          <p:cNvSpPr/>
          <p:nvPr/>
        </p:nvSpPr>
        <p:spPr>
          <a:xfrm>
            <a:off x="8924968" y="4129146"/>
            <a:ext cx="1097680" cy="10181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Btile</a:t>
            </a:r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D398739-3776-8147-B78C-3020F456C9F1}"/>
              </a:ext>
            </a:extLst>
          </p:cNvPr>
          <p:cNvSpPr/>
          <p:nvPr/>
        </p:nvSpPr>
        <p:spPr>
          <a:xfrm>
            <a:off x="8924968" y="1689009"/>
            <a:ext cx="1115390" cy="7009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Ctile</a:t>
            </a:r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42C95E9-E3CF-8E41-920A-571F86520162}"/>
              </a:ext>
            </a:extLst>
          </p:cNvPr>
          <p:cNvSpPr txBox="1"/>
          <p:nvPr/>
        </p:nvSpPr>
        <p:spPr>
          <a:xfrm>
            <a:off x="2776536" y="1465968"/>
            <a:ext cx="2683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Not in cache, reload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8DEB954-ADE9-E34B-9205-4B0B7A110044}"/>
              </a:ext>
            </a:extLst>
          </p:cNvPr>
          <p:cNvSpPr/>
          <p:nvPr/>
        </p:nvSpPr>
        <p:spPr>
          <a:xfrm>
            <a:off x="8942678" y="5195386"/>
            <a:ext cx="1097680" cy="10181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Btile</a:t>
            </a:r>
            <a:endParaRPr lang="en-US" dirty="0"/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70FF9C5C-27B1-254D-BFCD-33746BDDEDD3}"/>
              </a:ext>
            </a:extLst>
          </p:cNvPr>
          <p:cNvSpPr/>
          <p:nvPr/>
        </p:nvSpPr>
        <p:spPr>
          <a:xfrm>
            <a:off x="1030889" y="5030222"/>
            <a:ext cx="6190184" cy="133048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Gabriola" pitchFamily="82" charset="0"/>
              </a:rPr>
              <a:t>Dv</a:t>
            </a:r>
            <a:r>
              <a:rPr lang="en-US" dirty="0">
                <a:latin typeface="Gabriola" pitchFamily="82" charset="0"/>
              </a:rPr>
              <a:t>=</a:t>
            </a:r>
            <a:r>
              <a:rPr lang="en-US" dirty="0" err="1">
                <a:latin typeface="Gabriola" pitchFamily="82" charset="0"/>
              </a:rPr>
              <a:t>TiNj+TiNk</a:t>
            </a:r>
            <a:r>
              <a:rPr lang="en-US" dirty="0">
                <a:latin typeface="Gabriola" pitchFamily="82" charset="0"/>
              </a:rPr>
              <a:t>*Nj/</a:t>
            </a:r>
            <a:r>
              <a:rPr lang="en-US" dirty="0" err="1">
                <a:latin typeface="Gabriola" pitchFamily="82" charset="0"/>
              </a:rPr>
              <a:t>Tj+NjNk</a:t>
            </a:r>
            <a:endParaRPr lang="en-US" dirty="0">
              <a:latin typeface="Gabriola" pitchFamily="82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F2513D3-301A-CF46-A3C5-ACD50726EA9E}"/>
              </a:ext>
            </a:extLst>
          </p:cNvPr>
          <p:cNvSpPr/>
          <p:nvPr/>
        </p:nvSpPr>
        <p:spPr>
          <a:xfrm>
            <a:off x="6118479" y="2414404"/>
            <a:ext cx="942691" cy="71137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Atile</a:t>
            </a:r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DA80971-EF41-7B4A-9E66-C2DB96E0EA9C}"/>
              </a:ext>
            </a:extLst>
          </p:cNvPr>
          <p:cNvSpPr/>
          <p:nvPr/>
        </p:nvSpPr>
        <p:spPr>
          <a:xfrm>
            <a:off x="807442" y="2196707"/>
            <a:ext cx="3018563" cy="402505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7233BBA-9204-5D46-80DF-F2090B15684D}"/>
              </a:ext>
            </a:extLst>
          </p:cNvPr>
          <p:cNvSpPr/>
          <p:nvPr/>
        </p:nvSpPr>
        <p:spPr>
          <a:xfrm>
            <a:off x="7827288" y="2403929"/>
            <a:ext cx="1115390" cy="7009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Ctile</a:t>
            </a:r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8A7CF77-AC74-8747-B1FB-2DD8BD67595D}"/>
              </a:ext>
            </a:extLst>
          </p:cNvPr>
          <p:cNvSpPr/>
          <p:nvPr/>
        </p:nvSpPr>
        <p:spPr>
          <a:xfrm>
            <a:off x="8942678" y="2407720"/>
            <a:ext cx="1115390" cy="70099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Ctile</a:t>
            </a:r>
            <a:endParaRPr 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94D9AA2-5944-A346-B11C-0E8EA52551B5}"/>
              </a:ext>
            </a:extLst>
          </p:cNvPr>
          <p:cNvSpPr txBox="1"/>
          <p:nvPr/>
        </p:nvSpPr>
        <p:spPr>
          <a:xfrm>
            <a:off x="8174279" y="4736372"/>
            <a:ext cx="2683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Not in cache, reload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04695359-E64D-934F-BB5D-D92A5A5B1688}"/>
              </a:ext>
            </a:extLst>
          </p:cNvPr>
          <p:cNvSpPr/>
          <p:nvPr/>
        </p:nvSpPr>
        <p:spPr>
          <a:xfrm>
            <a:off x="375109" y="3685778"/>
            <a:ext cx="6190184" cy="133048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Gabriola" pitchFamily="82" charset="0"/>
              </a:rPr>
              <a:t>Dv</a:t>
            </a:r>
            <a:r>
              <a:rPr lang="en-US" dirty="0">
                <a:latin typeface="Gabriola" pitchFamily="82" charset="0"/>
              </a:rPr>
              <a:t>=</a:t>
            </a:r>
            <a:r>
              <a:rPr lang="en-US" dirty="0" err="1">
                <a:latin typeface="Gabriola" pitchFamily="82" charset="0"/>
              </a:rPr>
              <a:t>NiNj+NiNk</a:t>
            </a:r>
            <a:r>
              <a:rPr lang="en-US" dirty="0">
                <a:latin typeface="Gabriola" pitchFamily="82" charset="0"/>
              </a:rPr>
              <a:t>*Nj/</a:t>
            </a:r>
            <a:r>
              <a:rPr lang="en-US" dirty="0" err="1">
                <a:latin typeface="Gabriola" pitchFamily="82" charset="0"/>
              </a:rPr>
              <a:t>Tj+NjNk</a:t>
            </a:r>
            <a:r>
              <a:rPr lang="en-US" dirty="0">
                <a:latin typeface="Gabriola" pitchFamily="82" charset="0"/>
              </a:rPr>
              <a:t>*Ni/</a:t>
            </a:r>
            <a:r>
              <a:rPr lang="en-US" dirty="0" err="1">
                <a:latin typeface="Gabriola" pitchFamily="82" charset="0"/>
              </a:rPr>
              <a:t>Ti</a:t>
            </a:r>
            <a:endParaRPr lang="en-US" dirty="0">
              <a:latin typeface="Gabriola" pitchFamily="82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C3106B9-F620-8D41-8FD2-BF811F5BAC9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5032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7277">
        <p:fade/>
      </p:transition>
    </mc:Choice>
    <mc:Fallback xmlns="">
      <p:transition spd="med" advTm="1872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" dur="25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9" dur="25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0" dur="25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" dur="250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3" presetClass="exit" presetSubtype="1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8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9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0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1" dur="250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2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3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4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5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 animBg="1"/>
      <p:bldP spid="11" grpId="1" animBg="1"/>
      <p:bldP spid="13" grpId="0" animBg="1"/>
      <p:bldP spid="13" grpId="1" animBg="1"/>
      <p:bldP spid="28" grpId="0" animBg="1"/>
      <p:bldP spid="28" grpId="1" animBg="1"/>
      <p:bldP spid="30" grpId="0" animBg="1"/>
      <p:bldP spid="30" grpId="1" animBg="1"/>
      <p:bldP spid="39" grpId="0" animBg="1"/>
      <p:bldP spid="41" grpId="0" animBg="1"/>
      <p:bldP spid="42" grpId="0" animBg="1"/>
      <p:bldP spid="42" grpId="1" animBg="1"/>
      <p:bldP spid="43" grpId="0"/>
      <p:bldP spid="44" grpId="0"/>
      <p:bldP spid="49" grpId="0"/>
      <p:bldP spid="50" grpId="0"/>
      <p:bldP spid="51" grpId="0" animBg="1"/>
      <p:bldP spid="51" grpId="1" animBg="1"/>
      <p:bldP spid="53" grpId="0" animBg="1"/>
      <p:bldP spid="53" grpId="3" animBg="1"/>
      <p:bldP spid="54" grpId="0" animBg="1"/>
      <p:bldP spid="54" grpId="1" animBg="1"/>
      <p:bldP spid="55" grpId="0" animBg="1"/>
      <p:bldP spid="56" grpId="0"/>
      <p:bldP spid="57" grpId="0" animBg="1"/>
      <p:bldP spid="58" grpId="0"/>
      <p:bldP spid="59" grpId="0" animBg="1"/>
      <p:bldP spid="60" grpId="0" animBg="1"/>
      <p:bldP spid="61" grpId="0" animBg="1"/>
      <p:bldP spid="62" grpId="0"/>
      <p:bldP spid="63" grpId="0" animBg="1"/>
      <p:bldP spid="65" grpId="0" animBg="1"/>
      <p:bldP spid="65" grpId="1" animBg="1"/>
      <p:bldP spid="67" grpId="0" animBg="1"/>
      <p:bldP spid="68" grpId="0" animBg="1"/>
      <p:bldP spid="69" grpId="0" animBg="1"/>
      <p:bldP spid="70" grpId="0" animBg="1"/>
      <p:bldP spid="71" grpId="0"/>
      <p:bldP spid="7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B26A2-7E4A-5F4A-B6AF-9D0AD7626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Pruning volume expression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9B94C0-4CB5-C744-8BF4-B989F181F3B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28675" y="1806222"/>
                <a:ext cx="9595485" cy="5896516"/>
              </a:xfrm>
            </p:spPr>
            <p:txBody>
              <a:bodyPr/>
              <a:lstStyle/>
              <a:p>
                <a:r>
                  <a:rPr lang="en-US" sz="2800" dirty="0"/>
                  <a:t>Applying previous idea to conv2d</a:t>
                </a:r>
              </a:p>
              <a:p>
                <a:r>
                  <a:rPr lang="en-US" sz="2800" dirty="0"/>
                  <a:t>Loop order (outer to inner): </a:t>
                </a:r>
                <a:r>
                  <a:rPr lang="en-US" sz="2800" dirty="0" err="1"/>
                  <a:t>kt,ct,rt,st,nt,ht,wt</a:t>
                </a:r>
                <a:endParaRPr lang="en-US" sz="2800" dirty="0"/>
              </a:p>
              <a:p>
                <a:r>
                  <a:rPr lang="en-US" sz="2800" dirty="0"/>
                  <a:t>Volume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f>
                          <m:f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  <m:f>
                          <m:f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b>
                            </m:sSub>
                          </m:den>
                        </m:f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  <m:r>
                      <a:rPr lang="en-US" sz="2800" i="1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endParaRPr lang="en-US" sz="2800" dirty="0"/>
              </a:p>
              <a:p>
                <a:r>
                  <a:rPr lang="en-US" sz="2800" dirty="0"/>
                  <a:t>Loop order (outer to inner): </a:t>
                </a:r>
                <a:r>
                  <a:rPr lang="en-US" sz="2800" dirty="0" err="1"/>
                  <a:t>kt,ct,rt,st,wt,ht,nt</a:t>
                </a:r>
                <a:endParaRPr lang="en-US" sz="2800" dirty="0"/>
              </a:p>
              <a:p>
                <a:r>
                  <a:rPr lang="en-US" sz="2800" dirty="0"/>
                  <a:t>Volume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f>
                          <m:f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</m:den>
                        </m:f>
                        <m:f>
                          <m:f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sub>
                            </m:sSub>
                          </m:den>
                        </m:f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  <m:r>
                      <a:rPr lang="en-US" sz="2800" i="1">
                        <a:latin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</m:den>
                    </m:f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b>
                        </m:sSub>
                      </m:den>
                    </m:f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39B94C0-4CB5-C744-8BF4-B989F181F3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28675" y="1806222"/>
                <a:ext cx="9595485" cy="5896516"/>
              </a:xfrm>
              <a:blipFill>
                <a:blip r:embed="rId6"/>
                <a:stretch>
                  <a:fillRect l="-1190" t="-10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BA3DB9-ADC1-9A48-A2D1-0EDE9B3D00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40360A-A931-D645-B966-EB0013B082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97F271-426B-2144-B01B-E4A370D0BF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EAA6CA-2042-014D-833D-CDDE6BC80A3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BB6FB8-FDDA-CE41-9FF6-5E5A2F3CDCFA}"/>
              </a:ext>
            </a:extLst>
          </p:cNvPr>
          <p:cNvSpPr/>
          <p:nvPr/>
        </p:nvSpPr>
        <p:spPr>
          <a:xfrm>
            <a:off x="1151467" y="3533422"/>
            <a:ext cx="3119369" cy="801511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1B9320-30FF-B643-9D9C-3989967B31F7}"/>
              </a:ext>
            </a:extLst>
          </p:cNvPr>
          <p:cNvSpPr/>
          <p:nvPr/>
        </p:nvSpPr>
        <p:spPr>
          <a:xfrm>
            <a:off x="2044832" y="5525911"/>
            <a:ext cx="3001301" cy="801511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02689A-3005-C040-9C22-59523CBA755E}"/>
              </a:ext>
            </a:extLst>
          </p:cNvPr>
          <p:cNvSpPr/>
          <p:nvPr/>
        </p:nvSpPr>
        <p:spPr>
          <a:xfrm>
            <a:off x="4593628" y="3565172"/>
            <a:ext cx="4234283" cy="801511"/>
          </a:xfrm>
          <a:prstGeom prst="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3FE8D88-799A-7C45-8F15-229BFD52B9C2}"/>
              </a:ext>
            </a:extLst>
          </p:cNvPr>
          <p:cNvSpPr/>
          <p:nvPr/>
        </p:nvSpPr>
        <p:spPr>
          <a:xfrm>
            <a:off x="5321761" y="5444772"/>
            <a:ext cx="4234283" cy="801511"/>
          </a:xfrm>
          <a:prstGeom prst="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A72960-F84C-2640-ABBD-EB9BBA04C535}"/>
              </a:ext>
            </a:extLst>
          </p:cNvPr>
          <p:cNvSpPr/>
          <p:nvPr/>
        </p:nvSpPr>
        <p:spPr>
          <a:xfrm>
            <a:off x="3033943" y="2823986"/>
            <a:ext cx="6922857" cy="801511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BD8A4D7-B3F6-2141-AF7F-E4436BBB9D23}"/>
              </a:ext>
            </a:extLst>
          </p:cNvPr>
          <p:cNvSpPr/>
          <p:nvPr/>
        </p:nvSpPr>
        <p:spPr>
          <a:xfrm>
            <a:off x="2849227" y="4761888"/>
            <a:ext cx="7423662" cy="801511"/>
          </a:xfrm>
          <a:prstGeom prst="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8B1CB2-20C7-C748-BAB8-8995777D1B9B}"/>
              </a:ext>
            </a:extLst>
          </p:cNvPr>
          <p:cNvSpPr/>
          <p:nvPr/>
        </p:nvSpPr>
        <p:spPr>
          <a:xfrm>
            <a:off x="4730044" y="4761888"/>
            <a:ext cx="434157" cy="801511"/>
          </a:xfrm>
          <a:prstGeom prst="rect">
            <a:avLst/>
          </a:prstGeom>
          <a:noFill/>
          <a:ln w="571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08E10B6-B878-2843-BC32-15C10AC91A79}"/>
              </a:ext>
            </a:extLst>
          </p:cNvPr>
          <p:cNvSpPr/>
          <p:nvPr/>
        </p:nvSpPr>
        <p:spPr>
          <a:xfrm>
            <a:off x="8243586" y="4793638"/>
            <a:ext cx="504837" cy="801511"/>
          </a:xfrm>
          <a:prstGeom prst="rect">
            <a:avLst/>
          </a:prstGeom>
          <a:noFill/>
          <a:ln w="571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E670F1-9A84-8149-BDD0-474467217B56}"/>
              </a:ext>
            </a:extLst>
          </p:cNvPr>
          <p:cNvSpPr/>
          <p:nvPr/>
        </p:nvSpPr>
        <p:spPr>
          <a:xfrm>
            <a:off x="7947378" y="2863403"/>
            <a:ext cx="504837" cy="801511"/>
          </a:xfrm>
          <a:prstGeom prst="rect">
            <a:avLst/>
          </a:prstGeom>
          <a:noFill/>
          <a:ln w="571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590A2532-4556-6345-9FC1-3A4D05C3D4EE}"/>
                  </a:ext>
                </a:extLst>
              </p:cNvPr>
              <p:cNvSpPr/>
              <p:nvPr/>
            </p:nvSpPr>
            <p:spPr>
              <a:xfrm>
                <a:off x="1315155" y="5711725"/>
                <a:ext cx="8240889" cy="1222916"/>
              </a:xfrm>
              <a:prstGeom prst="round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−1)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590A2532-4556-6345-9FC1-3A4D05C3D4E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5155" y="5711725"/>
                <a:ext cx="8240889" cy="1222916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17707D8-CC27-9B4A-B767-F6D49D0FD25A}"/>
              </a:ext>
            </a:extLst>
          </p:cNvPr>
          <p:cNvSpPr/>
          <p:nvPr/>
        </p:nvSpPr>
        <p:spPr>
          <a:xfrm>
            <a:off x="1320800" y="3059994"/>
            <a:ext cx="8273849" cy="119450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Loop order &lt;</a:t>
            </a:r>
            <a:r>
              <a:rPr lang="en-US" sz="3200" dirty="0"/>
              <a:t> </a:t>
            </a:r>
            <a:r>
              <a:rPr lang="en-US" sz="3200" dirty="0" err="1"/>
              <a:t>kt,ct,rt,st,nt,ht,wt</a:t>
            </a:r>
            <a:r>
              <a:rPr lang="en-US" sz="3200" dirty="0"/>
              <a:t> </a:t>
            </a:r>
            <a:r>
              <a:rPr lang="en-US" dirty="0"/>
              <a:t>&gt; </a:t>
            </a:r>
          </a:p>
          <a:p>
            <a:pPr algn="ctr"/>
            <a:r>
              <a:rPr lang="en-US" dirty="0"/>
              <a:t>is always better than &lt;</a:t>
            </a:r>
            <a:r>
              <a:rPr lang="en-US" sz="2800" dirty="0"/>
              <a:t> </a:t>
            </a:r>
            <a:r>
              <a:rPr lang="en-US" sz="2800" dirty="0" err="1"/>
              <a:t>kt,ct,rt,st,</a:t>
            </a:r>
            <a:r>
              <a:rPr lang="en-US" sz="2800" err="1"/>
              <a:t>wt</a:t>
            </a:r>
            <a:r>
              <a:rPr lang="en-US" sz="2800"/>
              <a:t>,ht</a:t>
            </a:r>
            <a:r>
              <a:rPr lang="en-US" sz="2800" dirty="0" err="1"/>
              <a:t>,nt</a:t>
            </a:r>
            <a:r>
              <a:rPr lang="en-US" sz="2800" dirty="0"/>
              <a:t> </a:t>
            </a:r>
            <a:r>
              <a:rPr lang="en-US" dirty="0"/>
              <a:t>&gt; 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43C81F60-3086-9649-B992-095613F1D6F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007600" y="72644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30943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3373">
        <p:fade/>
      </p:transition>
    </mc:Choice>
    <mc:Fallback xmlns="">
      <p:transition spd="med" advTm="933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5|24.1|7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14.8|4|12.3|9.4|2.1|1.3|14.9|1.1|9.9|4.4|6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15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8|9.3|24.4|16.2|9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0.9|12.9|1.5|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|26.2|17.3|13.7|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8.7|11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4|15.6|7.1|8.4|10.3|3.7|8.4|24.2|2.2|5|17.6|5.7|4.4|12.7|1.2|5.6|3.6|3.2|2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1|5.5|6.6|13.5|6.1|6|3|3|10.5|2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4|11.6|8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20.7|15.6|12.5|18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402b49ca-617a-4412-a136-22a821ef8eb4">PULSEDOC-1743074161-58</_dlc_DocId>
    <_dlc_DocIdUrl xmlns="402b49ca-617a-4412-a136-22a821ef8eb4">
      <Url>https://pulse.utah.edu/site/marcomm/_layouts/15/DocIdRedir.aspx?ID=PULSEDOC-1743074161-58</Url>
      <Description>PULSEDOC-1743074161-58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7F15D18245C1458954909DB36AE657" ma:contentTypeVersion="0" ma:contentTypeDescription="Create a new document." ma:contentTypeScope="" ma:versionID="31d1ffe5a42fea02fd9322eb624dbb2b">
  <xsd:schema xmlns:xsd="http://www.w3.org/2001/XMLSchema" xmlns:xs="http://www.w3.org/2001/XMLSchema" xmlns:p="http://schemas.microsoft.com/office/2006/metadata/properties" xmlns:ns2="402b49ca-617a-4412-a136-22a821ef8eb4" targetNamespace="http://schemas.microsoft.com/office/2006/metadata/properties" ma:root="true" ma:fieldsID="2b995caac7fa654b91bcd9862e99db1b" ns2:_="">
    <xsd:import namespace="402b49ca-617a-4412-a136-22a821ef8eb4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b49ca-617a-4412-a136-22a821ef8eb4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405D53D2-4C8C-4500-874F-8AD70E4DEB2D}">
  <ds:schemaRefs>
    <ds:schemaRef ds:uri="http://schemas.microsoft.com/office/2006/metadata/properties"/>
    <ds:schemaRef ds:uri="402b49ca-617a-4412-a136-22a821ef8eb4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CDE85B8-B306-4605-8819-4A30DA8C0D5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546632D-6F77-41CB-AF7B-1A02CDAC0F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2b49ca-617a-4412-a136-22a821ef8e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496F08B7-1F71-4F99-B35D-690FBC859C9A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19218</TotalTime>
  <Words>1397</Words>
  <Application>Microsoft Macintosh PowerPoint</Application>
  <PresentationFormat>Custom</PresentationFormat>
  <Paragraphs>231</Paragraphs>
  <Slides>16</Slides>
  <Notes>13</Notes>
  <HiddenSlides>0</HiddenSlides>
  <MMClips>16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Century Gothic Bold</vt:lpstr>
      <vt:lpstr>Century Gothic Bold Italic</vt:lpstr>
      <vt:lpstr>Apple Chancery</vt:lpstr>
      <vt:lpstr>Arial</vt:lpstr>
      <vt:lpstr>Bell MT</vt:lpstr>
      <vt:lpstr>Calibri</vt:lpstr>
      <vt:lpstr>Cambria Math</vt:lpstr>
      <vt:lpstr>Century Gothic</vt:lpstr>
      <vt:lpstr>Gabriola</vt:lpstr>
      <vt:lpstr>Garamond</vt:lpstr>
      <vt:lpstr>Office Theme</vt:lpstr>
      <vt:lpstr>Analytical Characterization and Design Space Exploration for Optimization of CNNs</vt:lpstr>
      <vt:lpstr>Contents</vt:lpstr>
      <vt:lpstr>Motivation</vt:lpstr>
      <vt:lpstr>Motivation</vt:lpstr>
      <vt:lpstr>Motivation</vt:lpstr>
      <vt:lpstr>Existing work</vt:lpstr>
      <vt:lpstr>System overview</vt:lpstr>
      <vt:lpstr>data volume Modle: Matmul example</vt:lpstr>
      <vt:lpstr>Pruning volume expression</vt:lpstr>
      <vt:lpstr>Pruning results </vt:lpstr>
      <vt:lpstr>Solving machinery</vt:lpstr>
      <vt:lpstr>Code generation</vt:lpstr>
      <vt:lpstr>Experiment Overview</vt:lpstr>
      <vt:lpstr>Experiment: performance comparison </vt:lpstr>
      <vt:lpstr>conclusion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Svaren</dc:creator>
  <cp:lastModifiedBy>ayanami akira</cp:lastModifiedBy>
  <cp:revision>402</cp:revision>
  <cp:lastPrinted>2016-08-31T21:58:28Z</cp:lastPrinted>
  <dcterms:created xsi:type="dcterms:W3CDTF">2016-08-02T16:41:37Z</dcterms:created>
  <dcterms:modified xsi:type="dcterms:W3CDTF">2021-09-10T03:03:05Z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0x0101000B7F15D18245C1458954909DB36AE657</vt:lpwstr>
  </property>
  <property fmtid="{D5CDD505-2E9C-101B-9397-08002B2CF9AE}" pid="3" name="_dlc_DocIdItemGuid">
    <vt:lpwstr>05119da2-ac92-459a-979b-c26962d971ed</vt:lpwstr>
  </property>
</Properties>
</file>

<file path=docProps/thumbnail.jpeg>
</file>